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3" r:id="rId2"/>
  </p:sldMasterIdLst>
  <p:notesMasterIdLst>
    <p:notesMasterId r:id="rId39"/>
  </p:notesMasterIdLst>
  <p:sldIdLst>
    <p:sldId id="256" r:id="rId3"/>
    <p:sldId id="283" r:id="rId4"/>
    <p:sldId id="287" r:id="rId5"/>
    <p:sldId id="288" r:id="rId6"/>
    <p:sldId id="280" r:id="rId7"/>
    <p:sldId id="275" r:id="rId8"/>
    <p:sldId id="300" r:id="rId9"/>
    <p:sldId id="276" r:id="rId10"/>
    <p:sldId id="277" r:id="rId11"/>
    <p:sldId id="289" r:id="rId12"/>
    <p:sldId id="262" r:id="rId13"/>
    <p:sldId id="257" r:id="rId14"/>
    <p:sldId id="281" r:id="rId15"/>
    <p:sldId id="301" r:id="rId16"/>
    <p:sldId id="279" r:id="rId17"/>
    <p:sldId id="290" r:id="rId18"/>
    <p:sldId id="296" r:id="rId19"/>
    <p:sldId id="299" r:id="rId20"/>
    <p:sldId id="293" r:id="rId21"/>
    <p:sldId id="297" r:id="rId22"/>
    <p:sldId id="263" r:id="rId23"/>
    <p:sldId id="264" r:id="rId24"/>
    <p:sldId id="311" r:id="rId25"/>
    <p:sldId id="312" r:id="rId26"/>
    <p:sldId id="314" r:id="rId27"/>
    <p:sldId id="313" r:id="rId28"/>
    <p:sldId id="310" r:id="rId29"/>
    <p:sldId id="302" r:id="rId30"/>
    <p:sldId id="303" r:id="rId31"/>
    <p:sldId id="304" r:id="rId32"/>
    <p:sldId id="305" r:id="rId33"/>
    <p:sldId id="306" r:id="rId34"/>
    <p:sldId id="307" r:id="rId35"/>
    <p:sldId id="308" r:id="rId36"/>
    <p:sldId id="267" r:id="rId37"/>
    <p:sldId id="30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A78DD7B-2223-2246-B93B-FE8B1B539B84}">
          <p14:sldIdLst>
            <p14:sldId id="256"/>
          </p14:sldIdLst>
        </p14:section>
        <p14:section name="Table of Contents" id="{975B4066-2B4C-DC43-8782-E388D05D3273}">
          <p14:sldIdLst>
            <p14:sldId id="283"/>
            <p14:sldId id="287"/>
            <p14:sldId id="288"/>
          </p14:sldIdLst>
        </p14:section>
        <p14:section name="Introduction" id="{BAFCD156-76FF-BF45-9591-670A56365566}">
          <p14:sldIdLst>
            <p14:sldId id="280"/>
            <p14:sldId id="275"/>
            <p14:sldId id="300"/>
            <p14:sldId id="276"/>
            <p14:sldId id="277"/>
            <p14:sldId id="289"/>
            <p14:sldId id="262"/>
            <p14:sldId id="257"/>
          </p14:sldIdLst>
        </p14:section>
        <p14:section name="N-Body" id="{A175D42E-7DF6-C14A-A82D-71882F0EAE43}">
          <p14:sldIdLst>
            <p14:sldId id="281"/>
            <p14:sldId id="301"/>
            <p14:sldId id="279"/>
            <p14:sldId id="290"/>
            <p14:sldId id="296"/>
            <p14:sldId id="299"/>
            <p14:sldId id="293"/>
          </p14:sldIdLst>
        </p14:section>
        <p14:section name="Theoretical Models" id="{D4258B4B-E419-FB4F-84C8-BCD311065523}">
          <p14:sldIdLst>
            <p14:sldId id="297"/>
            <p14:sldId id="263"/>
            <p14:sldId id="264"/>
            <p14:sldId id="311"/>
            <p14:sldId id="312"/>
            <p14:sldId id="314"/>
            <p14:sldId id="313"/>
          </p14:sldIdLst>
        </p14:section>
        <p14:section name="Animations/Images" id="{B6443C8F-F3B0-D24A-9748-FB13EDBD4E56}">
          <p14:sldIdLst>
            <p14:sldId id="310"/>
            <p14:sldId id="302"/>
            <p14:sldId id="303"/>
            <p14:sldId id="304"/>
            <p14:sldId id="305"/>
            <p14:sldId id="306"/>
            <p14:sldId id="307"/>
          </p14:sldIdLst>
        </p14:section>
        <p14:section name="References" id="{C566B137-10F3-B44A-9BB1-5FBD4B4C91F7}">
          <p14:sldIdLst>
            <p14:sldId id="308"/>
          </p14:sldIdLst>
        </p14:section>
        <p14:section name="Credits" id="{8F8232CC-E1BD-C74D-B4E4-79F7274B62E9}">
          <p14:sldIdLst>
            <p14:sldId id="267"/>
          </p14:sldIdLst>
        </p14:section>
        <p14:section name="The End" id="{64D76E16-DEC4-9B4B-9E96-333414700BAF}">
          <p14:sldIdLst>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01"/>
    <p:restoredTop sz="94720"/>
  </p:normalViewPr>
  <p:slideViewPr>
    <p:cSldViewPr snapToGrid="0" snapToObjects="1">
      <p:cViewPr varScale="1">
        <p:scale>
          <a:sx n="66" d="100"/>
          <a:sy n="66" d="100"/>
        </p:scale>
        <p:origin x="19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ngsana New"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ngsana New" charset="0"/>
              </a:defRPr>
            </a:lvl1pPr>
          </a:lstStyle>
          <a:p>
            <a:fld id="{99F5EFB8-789E-0442-8C27-D32F19113C11}" type="datetimeFigureOut">
              <a:rPr lang="en-US" smtClean="0"/>
              <a:pPr/>
              <a:t>3/23/17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ngsana New"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ngsana New" charset="0"/>
              </a:defRPr>
            </a:lvl1pPr>
          </a:lstStyle>
          <a:p>
            <a:fld id="{BADACCBA-E5C0-494B-97AE-A962939344E6}" type="slidenum">
              <a:rPr lang="en-US" smtClean="0"/>
              <a:pPr/>
              <a:t>‹#›</a:t>
            </a:fld>
            <a:endParaRPr lang="en-US" dirty="0"/>
          </a:p>
        </p:txBody>
      </p:sp>
    </p:spTree>
    <p:extLst>
      <p:ext uri="{BB962C8B-B14F-4D97-AF65-F5344CB8AC3E}">
        <p14:creationId xmlns:p14="http://schemas.microsoft.com/office/powerpoint/2010/main" val="2118663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ngsana New" charset="0"/>
        <a:ea typeface="+mn-ea"/>
        <a:cs typeface="+mn-cs"/>
      </a:defRPr>
    </a:lvl1pPr>
    <a:lvl2pPr marL="457200" algn="l" defTabSz="914400" rtl="0" eaLnBrk="1" latinLnBrk="0" hangingPunct="1">
      <a:defRPr sz="1200" b="0" i="0" kern="1200">
        <a:solidFill>
          <a:schemeClr val="tx1"/>
        </a:solidFill>
        <a:latin typeface="Angsana New" charset="0"/>
        <a:ea typeface="+mn-ea"/>
        <a:cs typeface="+mn-cs"/>
      </a:defRPr>
    </a:lvl2pPr>
    <a:lvl3pPr marL="914400" algn="l" defTabSz="914400" rtl="0" eaLnBrk="1" latinLnBrk="0" hangingPunct="1">
      <a:defRPr sz="1200" b="0" i="0" kern="1200">
        <a:solidFill>
          <a:schemeClr val="tx1"/>
        </a:solidFill>
        <a:latin typeface="Angsana New" charset="0"/>
        <a:ea typeface="+mn-ea"/>
        <a:cs typeface="+mn-cs"/>
      </a:defRPr>
    </a:lvl3pPr>
    <a:lvl4pPr marL="1371600" algn="l" defTabSz="914400" rtl="0" eaLnBrk="1" latinLnBrk="0" hangingPunct="1">
      <a:defRPr sz="1200" b="0" i="0" kern="1200">
        <a:solidFill>
          <a:schemeClr val="tx1"/>
        </a:solidFill>
        <a:latin typeface="Angsana New" charset="0"/>
        <a:ea typeface="+mn-ea"/>
        <a:cs typeface="+mn-cs"/>
      </a:defRPr>
    </a:lvl4pPr>
    <a:lvl5pPr marL="1828800" algn="l" defTabSz="914400" rtl="0" eaLnBrk="1" latinLnBrk="0" hangingPunct="1">
      <a:defRPr sz="1200" b="0" i="0" kern="1200">
        <a:solidFill>
          <a:schemeClr val="tx1"/>
        </a:solidFill>
        <a:latin typeface="Angsana New"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1</a:t>
            </a:fld>
            <a:endParaRPr lang="en-US"/>
          </a:p>
        </p:txBody>
      </p:sp>
    </p:spTree>
    <p:extLst>
      <p:ext uri="{BB962C8B-B14F-4D97-AF65-F5344CB8AC3E}">
        <p14:creationId xmlns:p14="http://schemas.microsoft.com/office/powerpoint/2010/main" val="2023833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16</a:t>
            </a:fld>
            <a:endParaRPr lang="en-US"/>
          </a:p>
        </p:txBody>
      </p:sp>
    </p:spTree>
    <p:extLst>
      <p:ext uri="{BB962C8B-B14F-4D97-AF65-F5344CB8AC3E}">
        <p14:creationId xmlns:p14="http://schemas.microsoft.com/office/powerpoint/2010/main" val="11784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17</a:t>
            </a:fld>
            <a:endParaRPr lang="en-US"/>
          </a:p>
        </p:txBody>
      </p:sp>
    </p:spTree>
    <p:extLst>
      <p:ext uri="{BB962C8B-B14F-4D97-AF65-F5344CB8AC3E}">
        <p14:creationId xmlns:p14="http://schemas.microsoft.com/office/powerpoint/2010/main" val="1599588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19</a:t>
            </a:fld>
            <a:endParaRPr lang="en-US"/>
          </a:p>
        </p:txBody>
      </p:sp>
    </p:spTree>
    <p:extLst>
      <p:ext uri="{BB962C8B-B14F-4D97-AF65-F5344CB8AC3E}">
        <p14:creationId xmlns:p14="http://schemas.microsoft.com/office/powerpoint/2010/main" val="14032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20</a:t>
            </a:fld>
            <a:endParaRPr lang="en-US"/>
          </a:p>
        </p:txBody>
      </p:sp>
    </p:spTree>
    <p:extLst>
      <p:ext uri="{BB962C8B-B14F-4D97-AF65-F5344CB8AC3E}">
        <p14:creationId xmlns:p14="http://schemas.microsoft.com/office/powerpoint/2010/main" val="734805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pPr/>
              <a:t>35</a:t>
            </a:fld>
            <a:endParaRPr lang="en-US" dirty="0"/>
          </a:p>
        </p:txBody>
      </p:sp>
    </p:spTree>
    <p:extLst>
      <p:ext uri="{BB962C8B-B14F-4D97-AF65-F5344CB8AC3E}">
        <p14:creationId xmlns:p14="http://schemas.microsoft.com/office/powerpoint/2010/main" val="1904032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2</a:t>
            </a:fld>
            <a:endParaRPr lang="en-US"/>
          </a:p>
        </p:txBody>
      </p:sp>
    </p:spTree>
    <p:extLst>
      <p:ext uri="{BB962C8B-B14F-4D97-AF65-F5344CB8AC3E}">
        <p14:creationId xmlns:p14="http://schemas.microsoft.com/office/powerpoint/2010/main" val="188831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pPr/>
              <a:t>3</a:t>
            </a:fld>
            <a:endParaRPr lang="en-US" dirty="0"/>
          </a:p>
        </p:txBody>
      </p:sp>
    </p:spTree>
    <p:extLst>
      <p:ext uri="{BB962C8B-B14F-4D97-AF65-F5344CB8AC3E}">
        <p14:creationId xmlns:p14="http://schemas.microsoft.com/office/powerpoint/2010/main" val="355893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5</a:t>
            </a:fld>
            <a:endParaRPr lang="en-US"/>
          </a:p>
        </p:txBody>
      </p:sp>
    </p:spTree>
    <p:extLst>
      <p:ext uri="{BB962C8B-B14F-4D97-AF65-F5344CB8AC3E}">
        <p14:creationId xmlns:p14="http://schemas.microsoft.com/office/powerpoint/2010/main" val="973671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6</a:t>
            </a:fld>
            <a:endParaRPr lang="en-US"/>
          </a:p>
        </p:txBody>
      </p:sp>
    </p:spTree>
    <p:extLst>
      <p:ext uri="{BB962C8B-B14F-4D97-AF65-F5344CB8AC3E}">
        <p14:creationId xmlns:p14="http://schemas.microsoft.com/office/powerpoint/2010/main" val="2011757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8</a:t>
            </a:fld>
            <a:endParaRPr lang="en-US"/>
          </a:p>
        </p:txBody>
      </p:sp>
    </p:spTree>
    <p:extLst>
      <p:ext uri="{BB962C8B-B14F-4D97-AF65-F5344CB8AC3E}">
        <p14:creationId xmlns:p14="http://schemas.microsoft.com/office/powerpoint/2010/main" val="122413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9</a:t>
            </a:fld>
            <a:endParaRPr lang="en-US"/>
          </a:p>
        </p:txBody>
      </p:sp>
    </p:spTree>
    <p:extLst>
      <p:ext uri="{BB962C8B-B14F-4D97-AF65-F5344CB8AC3E}">
        <p14:creationId xmlns:p14="http://schemas.microsoft.com/office/powerpoint/2010/main" val="746211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13</a:t>
            </a:fld>
            <a:endParaRPr lang="en-US"/>
          </a:p>
        </p:txBody>
      </p:sp>
    </p:spTree>
    <p:extLst>
      <p:ext uri="{BB962C8B-B14F-4D97-AF65-F5344CB8AC3E}">
        <p14:creationId xmlns:p14="http://schemas.microsoft.com/office/powerpoint/2010/main" val="1447472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ACCBA-E5C0-494B-97AE-A962939344E6}" type="slidenum">
              <a:rPr lang="en-US" smtClean="0"/>
              <a:t>15</a:t>
            </a:fld>
            <a:endParaRPr lang="en-US"/>
          </a:p>
        </p:txBody>
      </p:sp>
    </p:spTree>
    <p:extLst>
      <p:ext uri="{BB962C8B-B14F-4D97-AF65-F5344CB8AC3E}">
        <p14:creationId xmlns:p14="http://schemas.microsoft.com/office/powerpoint/2010/main" val="199959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607ACC1-F8FC-8749-8FA4-14B4BC4E350D}" type="datetime1">
              <a:rPr lang="en-US" smtClean="0"/>
              <a:t>3/23/17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smtClean="0"/>
              <a:t>The Cartwheel Galaxy</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C41A10-0164-2E47-BE7A-0DAC9F6C38C0}" type="datetime1">
              <a:rPr lang="en-US" smtClean="0"/>
              <a:t>3/23/17</a:t>
            </a:fld>
            <a:endParaRPr lang="en-US" dirty="0"/>
          </a:p>
        </p:txBody>
      </p:sp>
      <p:sp>
        <p:nvSpPr>
          <p:cNvPr id="6" name="Footer Placeholder 5"/>
          <p:cNvSpPr>
            <a:spLocks noGrp="1"/>
          </p:cNvSpPr>
          <p:nvPr>
            <p:ph type="ftr" sz="quarter" idx="11"/>
          </p:nvPr>
        </p:nvSpPr>
        <p:spPr/>
        <p:txBody>
          <a:bodyPr/>
          <a:lstStyle/>
          <a:p>
            <a:r>
              <a:rPr lang="en-US" smtClean="0"/>
              <a:t>The Cartwheel Galaxy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DC4AB3-37FA-F142-8B7F-31F18BC123E4}"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ngsana New" charset="0"/>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ngsana New" charset="0"/>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9AC26-A55A-504E-8CD4-64CFD1E9213D}"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EF8315-E7BE-8C45-BE64-711D27AEEC55}"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ngsana New" charset="0"/>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ngsana New" charset="0"/>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0B8B80-BC00-7243-BCDD-492ADD29B291}"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364CB2-6589-364D-B997-895270526325}"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3671A-9DAF-9349-A023-A801731E6683}"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D2C154-70B4-CD44-8673-1189B5796782}"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2E2579-9B89-DC46-B190-1AA0ADC76D8B}"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A3C576-833C-D640-A5A5-5B8A3912ACFE}"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8C542F-51DD-5448-B1DB-870328712844}"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2220A5-EEE0-A74C-86A0-66781ED6CA9F}"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EEDCAF8-1155-A348-9691-E9476216F36A}" type="datetime1">
              <a:rPr lang="en-US" smtClean="0"/>
              <a:t>3/23/17</a:t>
            </a:fld>
            <a:endParaRPr lang="en-US" dirty="0"/>
          </a:p>
        </p:txBody>
      </p:sp>
      <p:sp>
        <p:nvSpPr>
          <p:cNvPr id="6" name="Footer Placeholder 5"/>
          <p:cNvSpPr>
            <a:spLocks noGrp="1"/>
          </p:cNvSpPr>
          <p:nvPr>
            <p:ph type="ftr" sz="quarter" idx="11"/>
          </p:nvPr>
        </p:nvSpPr>
        <p:spPr/>
        <p:txBody>
          <a:bodyPr/>
          <a:lstStyle/>
          <a:p>
            <a:r>
              <a:rPr lang="en-US" smtClean="0"/>
              <a:t>The Cartwheel Galaxy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1E03351-C4BE-D845-9758-F2EC20615495}" type="datetime1">
              <a:rPr lang="en-US" smtClean="0"/>
              <a:t>3/23/17</a:t>
            </a:fld>
            <a:endParaRPr lang="en-US" dirty="0"/>
          </a:p>
        </p:txBody>
      </p:sp>
      <p:sp>
        <p:nvSpPr>
          <p:cNvPr id="8" name="Footer Placeholder 7"/>
          <p:cNvSpPr>
            <a:spLocks noGrp="1"/>
          </p:cNvSpPr>
          <p:nvPr>
            <p:ph type="ftr" sz="quarter" idx="11"/>
          </p:nvPr>
        </p:nvSpPr>
        <p:spPr/>
        <p:txBody>
          <a:bodyPr/>
          <a:lstStyle/>
          <a:p>
            <a:r>
              <a:rPr lang="en-US" smtClean="0"/>
              <a:t>The Cartwheel Galaxy</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4EDAB6F-26A6-F84E-AE5D-BAACB369C37E}" type="datetime1">
              <a:rPr lang="en-US" smtClean="0"/>
              <a:t>3/23/17</a:t>
            </a:fld>
            <a:endParaRPr lang="en-US" dirty="0"/>
          </a:p>
        </p:txBody>
      </p:sp>
      <p:sp>
        <p:nvSpPr>
          <p:cNvPr id="4" name="Footer Placeholder 3"/>
          <p:cNvSpPr>
            <a:spLocks noGrp="1"/>
          </p:cNvSpPr>
          <p:nvPr>
            <p:ph type="ftr" sz="quarter" idx="11"/>
          </p:nvPr>
        </p:nvSpPr>
        <p:spPr/>
        <p:txBody>
          <a:bodyPr/>
          <a:lstStyle/>
          <a:p>
            <a:r>
              <a:rPr lang="en-US" smtClean="0"/>
              <a:t>The Cartwheel Galaxy</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69881C-635B-C844-A939-38EF5F01C117}" type="datetime1">
              <a:rPr lang="en-US" smtClean="0"/>
              <a:t>3/23/17</a:t>
            </a:fld>
            <a:endParaRPr lang="en-US" dirty="0"/>
          </a:p>
        </p:txBody>
      </p:sp>
      <p:sp>
        <p:nvSpPr>
          <p:cNvPr id="3" name="Footer Placeholder 2"/>
          <p:cNvSpPr>
            <a:spLocks noGrp="1"/>
          </p:cNvSpPr>
          <p:nvPr>
            <p:ph type="ftr" sz="quarter" idx="11"/>
          </p:nvPr>
        </p:nvSpPr>
        <p:spPr/>
        <p:txBody>
          <a:bodyPr/>
          <a:lstStyle/>
          <a:p>
            <a:r>
              <a:rPr lang="en-US" smtClean="0"/>
              <a:t>The Cartwheel Galaxy</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6C788F-195D-0041-9785-42DAE1843427}" type="datetime1">
              <a:rPr lang="en-US" smtClean="0"/>
              <a:t>3/23/17</a:t>
            </a:fld>
            <a:endParaRPr lang="en-US" dirty="0"/>
          </a:p>
        </p:txBody>
      </p:sp>
      <p:sp>
        <p:nvSpPr>
          <p:cNvPr id="6" name="Footer Placeholder 5"/>
          <p:cNvSpPr>
            <a:spLocks noGrp="1"/>
          </p:cNvSpPr>
          <p:nvPr>
            <p:ph type="ftr" sz="quarter" idx="11"/>
          </p:nvPr>
        </p:nvSpPr>
        <p:spPr/>
        <p:txBody>
          <a:bodyPr/>
          <a:lstStyle/>
          <a:p>
            <a:r>
              <a:rPr lang="en-US" smtClean="0"/>
              <a:t>The Cartwheel Galaxy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2080F5-234E-DA46-B565-BCB3BFBECED4}" type="datetime1">
              <a:rPr lang="en-US" smtClean="0"/>
              <a:t>3/23/17</a:t>
            </a:fld>
            <a:endParaRPr lang="en-US" dirty="0"/>
          </a:p>
        </p:txBody>
      </p:sp>
      <p:sp>
        <p:nvSpPr>
          <p:cNvPr id="6" name="Footer Placeholder 5"/>
          <p:cNvSpPr>
            <a:spLocks noGrp="1"/>
          </p:cNvSpPr>
          <p:nvPr>
            <p:ph type="ftr" sz="quarter" idx="11"/>
          </p:nvPr>
        </p:nvSpPr>
        <p:spPr/>
        <p:txBody>
          <a:bodyPr/>
          <a:lstStyle/>
          <a:p>
            <a:r>
              <a:rPr lang="en-US" smtClean="0"/>
              <a:t>The Cartwheel Galaxy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4B80DD-E420-1948-A290-F1F2FBD3AF83}"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4989DA-D452-2443-BF94-081954960246}"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199" name="Shape 199"/>
          <p:cNvSpPr>
            <a:spLocks noGrp="1"/>
          </p:cNvSpPr>
          <p:nvPr>
            <p:ph type="title"/>
          </p:nvPr>
        </p:nvSpPr>
        <p:spPr>
          <a:xfrm>
            <a:off x="838200" y="365125"/>
            <a:ext cx="10515600" cy="1325563"/>
          </a:xfrm>
          <a:prstGeom prst="rect">
            <a:avLst/>
          </a:prstGeom>
        </p:spPr>
        <p:txBody>
          <a:bodyPr/>
          <a:lstStyle>
            <a:lvl1pPr defTabSz="914400">
              <a:lnSpc>
                <a:spcPct val="90000"/>
              </a:lnSpc>
              <a:defRPr sz="4400" cap="none">
                <a:solidFill>
                  <a:srgbClr val="FFFFFF"/>
                </a:solidFill>
                <a:latin typeface="Calibri Light"/>
                <a:ea typeface="Calibri Light"/>
                <a:cs typeface="Calibri Light"/>
                <a:sym typeface="Calibri Light"/>
              </a:defRPr>
            </a:lvl1pPr>
          </a:lstStyle>
          <a:p>
            <a:r>
              <a:t>Title Text</a:t>
            </a:r>
          </a:p>
        </p:txBody>
      </p:sp>
      <p:sp>
        <p:nvSpPr>
          <p:cNvPr id="200" name="Shape 200"/>
          <p:cNvSpPr>
            <a:spLocks noGrp="1"/>
          </p:cNvSpPr>
          <p:nvPr>
            <p:ph type="body" idx="1"/>
          </p:nvPr>
        </p:nvSpPr>
        <p:spPr>
          <a:xfrm>
            <a:off x="838200" y="1825625"/>
            <a:ext cx="10515600" cy="4351338"/>
          </a:xfrm>
          <a:prstGeom prst="rect">
            <a:avLst/>
          </a:prstGeom>
        </p:spPr>
        <p:txBody>
          <a:bodyPr anchor="t"/>
          <a:lstStyle>
            <a:lvl1pPr marL="228600" indent="-228600" defTabSz="914400">
              <a:lnSpc>
                <a:spcPct val="90000"/>
              </a:lnSpc>
              <a:buClrTx/>
              <a:defRPr sz="2800">
                <a:solidFill>
                  <a:srgbClr val="FFFFFF"/>
                </a:solidFill>
                <a:latin typeface="Calibri"/>
                <a:ea typeface="Calibri"/>
                <a:cs typeface="Calibri"/>
                <a:sym typeface="Calibri"/>
              </a:defRPr>
            </a:lvl1pPr>
            <a:lvl2pPr marL="723900" indent="-266700" defTabSz="914400">
              <a:lnSpc>
                <a:spcPct val="90000"/>
              </a:lnSpc>
              <a:buClrTx/>
              <a:defRPr sz="2800">
                <a:solidFill>
                  <a:srgbClr val="FFFFFF"/>
                </a:solidFill>
                <a:latin typeface="Calibri"/>
                <a:ea typeface="Calibri"/>
                <a:cs typeface="Calibri"/>
                <a:sym typeface="Calibri"/>
              </a:defRPr>
            </a:lvl2pPr>
            <a:lvl3pPr marL="1234439" indent="-320039" defTabSz="914400">
              <a:lnSpc>
                <a:spcPct val="90000"/>
              </a:lnSpc>
              <a:buClrTx/>
              <a:defRPr sz="2800">
                <a:solidFill>
                  <a:srgbClr val="FFFFFF"/>
                </a:solidFill>
                <a:latin typeface="Calibri"/>
                <a:ea typeface="Calibri"/>
                <a:cs typeface="Calibri"/>
                <a:sym typeface="Calibri"/>
              </a:defRPr>
            </a:lvl3pPr>
            <a:lvl4pPr marL="1727200" indent="-355600" defTabSz="914400">
              <a:lnSpc>
                <a:spcPct val="90000"/>
              </a:lnSpc>
              <a:buClrTx/>
              <a:defRPr sz="2800">
                <a:solidFill>
                  <a:srgbClr val="FFFFFF"/>
                </a:solidFill>
                <a:latin typeface="Calibri"/>
                <a:ea typeface="Calibri"/>
                <a:cs typeface="Calibri"/>
                <a:sym typeface="Calibri"/>
              </a:defRPr>
            </a:lvl4pPr>
            <a:lvl5pPr marL="2184400" indent="-355600" defTabSz="914400">
              <a:lnSpc>
                <a:spcPct val="90000"/>
              </a:lnSpc>
              <a:buClrTx/>
              <a:defRPr sz="28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1" name="Shape 201"/>
          <p:cNvSpPr>
            <a:spLocks noGrp="1"/>
          </p:cNvSpPr>
          <p:nvPr>
            <p:ph type="sldNum" sz="quarter" idx="2"/>
          </p:nvPr>
        </p:nvSpPr>
        <p:spPr>
          <a:xfrm>
            <a:off x="11089818" y="6404292"/>
            <a:ext cx="263983" cy="269241"/>
          </a:xfrm>
          <a:prstGeom prst="rect">
            <a:avLst/>
          </a:prstGeom>
        </p:spPr>
        <p:txBody>
          <a:bodyPr/>
          <a:lstStyle>
            <a:lvl1pPr>
              <a:defRPr sz="1200">
                <a:solidFill>
                  <a:srgbClr val="FFFFFF"/>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8176981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43E580-AB4A-D74B-8376-B98C7DD75411}" type="datetime1">
              <a:rPr lang="en-US" smtClean="0"/>
              <a:t>3/23/17</a:t>
            </a:fld>
            <a:endParaRPr lang="en-US" dirty="0"/>
          </a:p>
        </p:txBody>
      </p:sp>
      <p:sp>
        <p:nvSpPr>
          <p:cNvPr id="5" name="Footer Placeholder 4"/>
          <p:cNvSpPr>
            <a:spLocks noGrp="1"/>
          </p:cNvSpPr>
          <p:nvPr>
            <p:ph type="ftr" sz="quarter" idx="11"/>
          </p:nvPr>
        </p:nvSpPr>
        <p:spPr/>
        <p:txBody>
          <a:bodyPr/>
          <a:lstStyle/>
          <a:p>
            <a:r>
              <a:rPr lang="en-US" smtClean="0"/>
              <a:t>The Cartwheel Galaxy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A14920-E2E5-3E4C-9DA4-0C6DEEED1484}" type="datetime1">
              <a:rPr lang="en-US" smtClean="0"/>
              <a:t>3/23/17</a:t>
            </a:fld>
            <a:endParaRPr lang="en-US" dirty="0"/>
          </a:p>
        </p:txBody>
      </p:sp>
      <p:sp>
        <p:nvSpPr>
          <p:cNvPr id="6" name="Footer Placeholder 5"/>
          <p:cNvSpPr>
            <a:spLocks noGrp="1"/>
          </p:cNvSpPr>
          <p:nvPr>
            <p:ph type="ftr" sz="quarter" idx="11"/>
          </p:nvPr>
        </p:nvSpPr>
        <p:spPr/>
        <p:txBody>
          <a:bodyPr/>
          <a:lstStyle/>
          <a:p>
            <a:r>
              <a:rPr lang="en-US" smtClean="0"/>
              <a:t>The Cartwheel Galaxy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3473A05-6295-9146-8497-D9BE13118744}" type="datetime1">
              <a:rPr lang="en-US" smtClean="0"/>
              <a:t>3/23/17</a:t>
            </a:fld>
            <a:endParaRPr lang="en-US" dirty="0"/>
          </a:p>
        </p:txBody>
      </p:sp>
      <p:sp>
        <p:nvSpPr>
          <p:cNvPr id="8" name="Footer Placeholder 7"/>
          <p:cNvSpPr>
            <a:spLocks noGrp="1"/>
          </p:cNvSpPr>
          <p:nvPr>
            <p:ph type="ftr" sz="quarter" idx="11"/>
          </p:nvPr>
        </p:nvSpPr>
        <p:spPr/>
        <p:txBody>
          <a:bodyPr/>
          <a:lstStyle/>
          <a:p>
            <a:r>
              <a:rPr lang="en-US" smtClean="0"/>
              <a:t>The Cartwheel Galaxy</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45C78D9-131F-AE46-859D-C0758E8E7333}" type="datetime1">
              <a:rPr lang="en-US" smtClean="0"/>
              <a:t>3/23/17</a:t>
            </a:fld>
            <a:endParaRPr lang="en-US" dirty="0"/>
          </a:p>
        </p:txBody>
      </p:sp>
      <p:sp>
        <p:nvSpPr>
          <p:cNvPr id="4" name="Footer Placeholder 3"/>
          <p:cNvSpPr>
            <a:spLocks noGrp="1"/>
          </p:cNvSpPr>
          <p:nvPr>
            <p:ph type="ftr" sz="quarter" idx="11"/>
          </p:nvPr>
        </p:nvSpPr>
        <p:spPr/>
        <p:txBody>
          <a:bodyPr/>
          <a:lstStyle/>
          <a:p>
            <a:r>
              <a:rPr lang="en-US" smtClean="0"/>
              <a:t>The Cartwheel Galaxy</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E4DF77F-E5AD-EB4C-A16C-C57ED061E2CB}" type="datetime1">
              <a:rPr lang="en-US" smtClean="0"/>
              <a:t>3/23/17</a:t>
            </a:fld>
            <a:endParaRPr lang="en-US" dirty="0"/>
          </a:p>
        </p:txBody>
      </p:sp>
      <p:sp>
        <p:nvSpPr>
          <p:cNvPr id="3" name="Footer Placeholder 2"/>
          <p:cNvSpPr>
            <a:spLocks noGrp="1"/>
          </p:cNvSpPr>
          <p:nvPr>
            <p:ph type="ftr" sz="quarter" idx="11"/>
          </p:nvPr>
        </p:nvSpPr>
        <p:spPr/>
        <p:txBody>
          <a:bodyPr/>
          <a:lstStyle/>
          <a:p>
            <a:r>
              <a:rPr lang="en-US" smtClean="0"/>
              <a:t>The Cartwheel Galaxy</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F87942-4B07-C641-8388-97BA6123F46D}" type="datetime1">
              <a:rPr lang="en-US" smtClean="0"/>
              <a:t>3/23/17</a:t>
            </a:fld>
            <a:endParaRPr lang="en-US" dirty="0"/>
          </a:p>
        </p:txBody>
      </p:sp>
      <p:sp>
        <p:nvSpPr>
          <p:cNvPr id="6" name="Footer Placeholder 5"/>
          <p:cNvSpPr>
            <a:spLocks noGrp="1"/>
          </p:cNvSpPr>
          <p:nvPr>
            <p:ph type="ftr" sz="quarter" idx="11"/>
          </p:nvPr>
        </p:nvSpPr>
        <p:spPr/>
        <p:txBody>
          <a:bodyPr/>
          <a:lstStyle/>
          <a:p>
            <a:r>
              <a:rPr lang="en-US" smtClean="0"/>
              <a:t>The Cartwheel Galaxy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DE9551-5065-2842-9EB2-354E9F632BAC}" type="datetime1">
              <a:rPr lang="en-US" smtClean="0"/>
              <a:t>3/23/17</a:t>
            </a:fld>
            <a:endParaRPr lang="en-US" dirty="0"/>
          </a:p>
        </p:txBody>
      </p:sp>
      <p:sp>
        <p:nvSpPr>
          <p:cNvPr id="6" name="Footer Placeholder 5"/>
          <p:cNvSpPr>
            <a:spLocks noGrp="1"/>
          </p:cNvSpPr>
          <p:nvPr>
            <p:ph type="ftr" sz="quarter" idx="11"/>
          </p:nvPr>
        </p:nvSpPr>
        <p:spPr/>
        <p:txBody>
          <a:bodyPr/>
          <a:lstStyle/>
          <a:p>
            <a:r>
              <a:rPr lang="en-US" smtClean="0"/>
              <a:t>The Cartwheel Galaxy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1.jpe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Angsana New" charset="0"/>
              </a:defRPr>
            </a:lvl1pPr>
          </a:lstStyle>
          <a:p>
            <a:fld id="{C7F5362A-3559-DC48-884C-E20A47900F7A}" type="datetime1">
              <a:rPr lang="en-US" smtClean="0"/>
              <a:t>3/23/17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Angsana New" charset="0"/>
              </a:defRPr>
            </a:lvl1pPr>
          </a:lstStyle>
          <a:p>
            <a:r>
              <a:rPr lang="en-US" dirty="0" smtClean="0"/>
              <a:t>The Cartwheel Galaxy</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Angsana New" charset="0"/>
              </a:defRPr>
            </a:lvl1pPr>
          </a:lstStyle>
          <a:p>
            <a:fld id="{D57F1E4F-1CFF-5643-939E-217C01CD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dt="0"/>
  <p:txStyles>
    <p:titleStyle>
      <a:lvl1pPr algn="l" defTabSz="457200" rtl="0" eaLnBrk="1" latinLnBrk="0" hangingPunct="1">
        <a:spcBef>
          <a:spcPct val="0"/>
        </a:spcBef>
        <a:buNone/>
        <a:defRPr sz="3600" b="0" i="0" kern="1200" cap="all">
          <a:ln w="3175" cmpd="sng">
            <a:noFill/>
          </a:ln>
          <a:solidFill>
            <a:schemeClr val="tx1"/>
          </a:solidFill>
          <a:effectLst/>
          <a:latin typeface="Angsana New"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b="0" i="0" kern="1200" cap="none">
          <a:solidFill>
            <a:schemeClr val="tx1"/>
          </a:solidFill>
          <a:effectLst/>
          <a:latin typeface="Angsana New" charset="0"/>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b="0" i="0" kern="1200" cap="none">
          <a:solidFill>
            <a:schemeClr val="tx1"/>
          </a:solidFill>
          <a:effectLst/>
          <a:latin typeface="Angsana New" charset="0"/>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b="0" i="0" kern="1200" cap="none">
          <a:solidFill>
            <a:schemeClr val="tx1"/>
          </a:solidFill>
          <a:effectLst/>
          <a:latin typeface="Angsana New" charset="0"/>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b="0" i="0" kern="1200" cap="none">
          <a:solidFill>
            <a:schemeClr val="tx1"/>
          </a:solidFill>
          <a:effectLst/>
          <a:latin typeface="Angsana New" charset="0"/>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b="0" i="0" kern="1200" cap="none">
          <a:solidFill>
            <a:schemeClr val="tx1"/>
          </a:solidFill>
          <a:effectLst/>
          <a:latin typeface="Angsana New" charset="0"/>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9A26A-2B9E-7C46-9B0D-F51CCC4D4B87}" type="datetime1">
              <a:rPr lang="en-US" smtClean="0"/>
              <a:t>3/23/17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The Cartwheel Galaxy</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88394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emf"/><Relationship Id="rId3"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png"/><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8" Type="http://schemas.openxmlformats.org/officeDocument/2006/relationships/image" Target="../media/image20.emf"/><Relationship Id="rId9" Type="http://schemas.openxmlformats.org/officeDocument/2006/relationships/image" Target="../media/image21.emf"/><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image" Target="../media/image27.emf"/><Relationship Id="rId8" Type="http://schemas.openxmlformats.org/officeDocument/2006/relationships/image" Target="../media/image28.emf"/><Relationship Id="rId1" Type="http://schemas.openxmlformats.org/officeDocument/2006/relationships/slideLayout" Target="../slideLayouts/slideLayout19.xml"/><Relationship Id="rId2"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emf"/><Relationship Id="rId1" Type="http://schemas.openxmlformats.org/officeDocument/2006/relationships/slideLayout" Target="../slideLayouts/slideLayout19.xml"/><Relationship Id="rId2"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1" Type="http://schemas.openxmlformats.org/officeDocument/2006/relationships/slideLayout" Target="../slideLayouts/slideLayout19.xml"/><Relationship Id="rId2" Type="http://schemas.openxmlformats.org/officeDocument/2006/relationships/image" Target="../media/image3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4" Type="http://schemas.openxmlformats.org/officeDocument/2006/relationships/image" Target="../media/image39.png"/><Relationship Id="rId1" Type="http://schemas.microsoft.com/office/2007/relationships/media" Target="../media/media1.mpeg"/><Relationship Id="rId2" Type="http://schemas.openxmlformats.org/officeDocument/2006/relationships/video" Target="../media/media1.mpeg"/></Relationships>
</file>

<file path=ppt/slides/_rels/slide28.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2.gif"/><Relationship Id="rId1" Type="http://schemas.openxmlformats.org/officeDocument/2006/relationships/slideLayout" Target="../slideLayouts/slideLayout29.xml"/><Relationship Id="rId2" Type="http://schemas.openxmlformats.org/officeDocument/2006/relationships/image" Target="../media/image40.gif"/></Relationships>
</file>

<file path=ppt/slides/_rels/slide29.xml.rels><?xml version="1.0" encoding="UTF-8" standalone="yes"?>
<Relationships xmlns="http://schemas.openxmlformats.org/package/2006/relationships"><Relationship Id="rId3" Type="http://schemas.openxmlformats.org/officeDocument/2006/relationships/image" Target="../media/image44.gif"/><Relationship Id="rId4" Type="http://schemas.openxmlformats.org/officeDocument/2006/relationships/image" Target="../media/image45.gif"/><Relationship Id="rId1" Type="http://schemas.openxmlformats.org/officeDocument/2006/relationships/slideLayout" Target="../slideLayouts/slideLayout29.xml"/><Relationship Id="rId2" Type="http://schemas.openxmlformats.org/officeDocument/2006/relationships/image" Target="../media/image4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7.gif"/><Relationship Id="rId4" Type="http://schemas.openxmlformats.org/officeDocument/2006/relationships/image" Target="../media/image48.gif"/><Relationship Id="rId1" Type="http://schemas.openxmlformats.org/officeDocument/2006/relationships/slideLayout" Target="../slideLayouts/slideLayout29.xml"/><Relationship Id="rId2" Type="http://schemas.openxmlformats.org/officeDocument/2006/relationships/image" Target="../media/image46.gif"/></Relationships>
</file>

<file path=ppt/slides/_rels/slide31.xml.rels><?xml version="1.0" encoding="UTF-8" standalone="yes"?>
<Relationships xmlns="http://schemas.openxmlformats.org/package/2006/relationships"><Relationship Id="rId3" Type="http://schemas.openxmlformats.org/officeDocument/2006/relationships/image" Target="../media/image50.gif"/><Relationship Id="rId4" Type="http://schemas.openxmlformats.org/officeDocument/2006/relationships/image" Target="../media/image51.gif"/><Relationship Id="rId1" Type="http://schemas.openxmlformats.org/officeDocument/2006/relationships/slideLayout" Target="../slideLayouts/slideLayout29.xml"/><Relationship Id="rId2" Type="http://schemas.openxmlformats.org/officeDocument/2006/relationships/image" Target="../media/image49.gif"/></Relationships>
</file>

<file path=ppt/slides/_rels/slide32.xml.rels><?xml version="1.0" encoding="UTF-8" standalone="yes"?>
<Relationships xmlns="http://schemas.openxmlformats.org/package/2006/relationships"><Relationship Id="rId3" Type="http://schemas.openxmlformats.org/officeDocument/2006/relationships/image" Target="../media/image53.gif"/><Relationship Id="rId4" Type="http://schemas.openxmlformats.org/officeDocument/2006/relationships/image" Target="../media/image54.gif"/><Relationship Id="rId1" Type="http://schemas.openxmlformats.org/officeDocument/2006/relationships/slideLayout" Target="../slideLayouts/slideLayout29.xml"/><Relationship Id="rId2" Type="http://schemas.openxmlformats.org/officeDocument/2006/relationships/image" Target="../media/image52.gif"/></Relationships>
</file>

<file path=ppt/slides/_rels/slide33.xml.rels><?xml version="1.0" encoding="UTF-8" standalone="yes"?>
<Relationships xmlns="http://schemas.openxmlformats.org/package/2006/relationships"><Relationship Id="rId3" Type="http://schemas.openxmlformats.org/officeDocument/2006/relationships/image" Target="../media/image56.gif"/><Relationship Id="rId4" Type="http://schemas.openxmlformats.org/officeDocument/2006/relationships/image" Target="../media/image57.gif"/><Relationship Id="rId1" Type="http://schemas.openxmlformats.org/officeDocument/2006/relationships/slideLayout" Target="../slideLayouts/slideLayout29.xml"/><Relationship Id="rId2" Type="http://schemas.openxmlformats.org/officeDocument/2006/relationships/image" Target="../media/image5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2160" y="2944368"/>
            <a:ext cx="3035808" cy="768096"/>
          </a:xfrm>
        </p:spPr>
        <p:txBody>
          <a:bodyPr anchor="t" anchorCtr="0">
            <a:noAutofit/>
          </a:bodyPr>
          <a:lstStyle/>
          <a:p>
            <a:r>
              <a:rPr lang="en-US" dirty="0" smtClean="0">
                <a:gradFill>
                  <a:gsLst>
                    <a:gs pos="0">
                      <a:schemeClr val="accent1">
                        <a:lumMod val="5000"/>
                        <a:lumOff val="95000"/>
                      </a:schemeClr>
                    </a:gs>
                    <a:gs pos="0">
                      <a:schemeClr val="bg1"/>
                    </a:gs>
                    <a:gs pos="12000">
                      <a:srgbClr val="FFFFFF"/>
                    </a:gs>
                  </a:gsLst>
                  <a:lin ang="0" scaled="1"/>
                </a:gradFill>
                <a:latin typeface="Angsana New" charset="0"/>
                <a:ea typeface="Angsana New" charset="0"/>
                <a:cs typeface="Angsana New" charset="0"/>
              </a:rPr>
              <a:t>A simulated</a:t>
            </a:r>
            <a:endParaRPr lang="en-US" dirty="0">
              <a:gradFill>
                <a:gsLst>
                  <a:gs pos="0">
                    <a:schemeClr val="accent1">
                      <a:lumMod val="5000"/>
                      <a:lumOff val="95000"/>
                    </a:schemeClr>
                  </a:gs>
                  <a:gs pos="0">
                    <a:schemeClr val="bg1"/>
                  </a:gs>
                  <a:gs pos="12000">
                    <a:srgbClr val="FFFFFF"/>
                  </a:gs>
                </a:gsLst>
                <a:lin ang="0" scaled="1"/>
              </a:gradFill>
              <a:latin typeface="Angsana New" charset="0"/>
              <a:ea typeface="Angsana New" charset="0"/>
              <a:cs typeface="Angsana New" charset="0"/>
            </a:endParaRPr>
          </a:p>
        </p:txBody>
      </p:sp>
      <p:sp>
        <p:nvSpPr>
          <p:cNvPr id="11" name="Rectangle 10"/>
          <p:cNvSpPr>
            <a:spLocks/>
          </p:cNvSpPr>
          <p:nvPr/>
        </p:nvSpPr>
        <p:spPr>
          <a:xfrm>
            <a:off x="5852160" y="2946832"/>
            <a:ext cx="5404106" cy="1572768"/>
          </a:xfrm>
          <a:prstGeom prst="rect">
            <a:avLst/>
          </a:prstGeom>
        </p:spPr>
        <p:txBody>
          <a:bodyPr wrap="square" anchor="t" anchorCtr="0">
            <a:noAutofit/>
          </a:bodyPr>
          <a:lstStyle/>
          <a:p>
            <a:r>
              <a:rPr lang="en-US" sz="4800" cap="all" smtClean="0">
                <a:gradFill>
                  <a:gsLst>
                    <a:gs pos="0">
                      <a:srgbClr val="FFFFFF"/>
                    </a:gs>
                    <a:gs pos="100000">
                      <a:schemeClr val="tx1"/>
                    </a:gs>
                  </a:gsLst>
                  <a:lin ang="0" scaled="1"/>
                </a:gradFill>
                <a:latin typeface="Angsana New" charset="0"/>
                <a:ea typeface="Angsana New" charset="0"/>
                <a:cs typeface="Angsana New" charset="0"/>
              </a:rPr>
              <a:t> </a:t>
            </a:r>
            <a:r>
              <a:rPr lang="en-US" sz="4800" cap="all" smtClean="0">
                <a:gradFill>
                  <a:gsLst>
                    <a:gs pos="0">
                      <a:schemeClr val="bg1"/>
                    </a:gs>
                    <a:gs pos="40000">
                      <a:schemeClr val="tx1"/>
                    </a:gs>
                  </a:gsLst>
                  <a:path path="circle">
                    <a:fillToRect l="100000" b="100000"/>
                  </a:path>
                </a:gradFill>
                <a:latin typeface="Angsana New" charset="0"/>
                <a:ea typeface="Angsana New" charset="0"/>
                <a:cs typeface="Angsana New" charset="0"/>
              </a:rPr>
              <a:t> </a:t>
            </a:r>
            <a:r>
              <a:rPr lang="en-US" sz="4800" cap="all" smtClean="0">
                <a:gradFill flip="none" rotWithShape="1">
                  <a:gsLst>
                    <a:gs pos="25000">
                      <a:schemeClr val="bg1"/>
                    </a:gs>
                    <a:gs pos="55000">
                      <a:schemeClr val="tx1"/>
                    </a:gs>
                  </a:gsLst>
                  <a:lin ang="2700000" scaled="1"/>
                  <a:tileRect/>
                </a:gradFill>
                <a:latin typeface="Angsana New" charset="0"/>
                <a:ea typeface="Angsana New" charset="0"/>
                <a:cs typeface="Angsana New" charset="0"/>
              </a:rPr>
              <a:t>            </a:t>
            </a:r>
            <a:r>
              <a:rPr lang="en-US" sz="4800" cap="all" smtClean="0">
                <a:gradFill flip="none" rotWithShape="1">
                  <a:gsLst>
                    <a:gs pos="0">
                      <a:schemeClr val="bg1"/>
                    </a:gs>
                    <a:gs pos="20000">
                      <a:schemeClr val="tx1"/>
                    </a:gs>
                  </a:gsLst>
                  <a:lin ang="2700000" scaled="1"/>
                  <a:tileRect/>
                </a:gradFill>
                <a:latin typeface="Angsana New" charset="0"/>
                <a:ea typeface="Angsana New" charset="0"/>
                <a:cs typeface="Angsana New" charset="0"/>
              </a:rPr>
              <a:t>  </a:t>
            </a:r>
            <a:r>
              <a:rPr lang="en-US" sz="4800" cap="all" smtClean="0">
                <a:gradFill>
                  <a:gsLst>
                    <a:gs pos="0">
                      <a:srgbClr val="FFFFFF"/>
                    </a:gs>
                    <a:gs pos="100000">
                      <a:schemeClr val="tx1"/>
                    </a:gs>
                  </a:gsLst>
                  <a:lin ang="0" scaled="1"/>
                </a:gradFill>
                <a:latin typeface="Angsana New" charset="0"/>
                <a:ea typeface="Angsana New" charset="0"/>
                <a:cs typeface="Angsana New" charset="0"/>
              </a:rPr>
              <a:t>              </a:t>
            </a:r>
            <a:r>
              <a:rPr lang="en-US" sz="4800" cap="all" dirty="0" smtClean="0">
                <a:gradFill>
                  <a:gsLst>
                    <a:gs pos="0">
                      <a:srgbClr val="FFFFFF"/>
                    </a:gs>
                    <a:gs pos="100000">
                      <a:schemeClr val="tx1"/>
                    </a:gs>
                  </a:gsLst>
                  <a:lin ang="0" scaled="1"/>
                </a:gradFill>
                <a:latin typeface="Angsana New" charset="0"/>
                <a:ea typeface="Angsana New" charset="0"/>
                <a:cs typeface="Angsana New" charset="0"/>
              </a:rPr>
              <a:t>Mo</a:t>
            </a:r>
            <a:endParaRPr lang="en-US" sz="4800" cap="all" dirty="0">
              <a:gradFill>
                <a:gsLst>
                  <a:gs pos="0">
                    <a:srgbClr val="FFFFFF"/>
                  </a:gs>
                  <a:gs pos="100000">
                    <a:schemeClr val="tx1"/>
                  </a:gs>
                </a:gsLst>
                <a:lin ang="0" scaled="1"/>
              </a:gradFill>
              <a:latin typeface="Angsana New" charset="0"/>
            </a:endParaRPr>
          </a:p>
        </p:txBody>
      </p:sp>
      <p:sp>
        <p:nvSpPr>
          <p:cNvPr id="12" name="Rectangle 11"/>
          <p:cNvSpPr>
            <a:spLocks/>
          </p:cNvSpPr>
          <p:nvPr/>
        </p:nvSpPr>
        <p:spPr>
          <a:xfrm>
            <a:off x="5852160" y="2948386"/>
            <a:ext cx="4700015" cy="1569660"/>
          </a:xfrm>
          <a:prstGeom prst="rect">
            <a:avLst/>
          </a:prstGeom>
        </p:spPr>
        <p:txBody>
          <a:bodyPr wrap="square" anchor="t" anchorCtr="0">
            <a:spAutoFit/>
          </a:bodyPr>
          <a:lstStyle/>
          <a:p>
            <a:pPr algn="r"/>
            <a:r>
              <a:rPr lang="en-US" sz="4800" cap="all" dirty="0" smtClean="0">
                <a:gradFill>
                  <a:gsLst>
                    <a:gs pos="0">
                      <a:srgbClr val="FFFFFF"/>
                    </a:gs>
                    <a:gs pos="100000">
                      <a:schemeClr val="tx1"/>
                    </a:gs>
                  </a:gsLst>
                  <a:lin ang="0" scaled="1"/>
                </a:gradFill>
                <a:latin typeface="Angsana New" charset="0"/>
                <a:ea typeface="Angsana New" charset="0"/>
                <a:cs typeface="Angsana New" charset="0"/>
              </a:rPr>
              <a:t>del:</a:t>
            </a:r>
          </a:p>
          <a:p>
            <a:pPr algn="r"/>
            <a:r>
              <a:rPr lang="en-US" sz="4800" cap="all" dirty="0" smtClean="0">
                <a:gradFill>
                  <a:gsLst>
                    <a:gs pos="0">
                      <a:srgbClr val="FFFFFF"/>
                    </a:gs>
                    <a:gs pos="100000">
                      <a:schemeClr val="tx1"/>
                    </a:gs>
                  </a:gsLst>
                  <a:lin ang="0" scaled="1"/>
                </a:gradFill>
                <a:latin typeface="Angsana New" charset="0"/>
                <a:ea typeface="Angsana New" charset="0"/>
                <a:cs typeface="Angsana New" charset="0"/>
              </a:rPr>
              <a:t> </a:t>
            </a:r>
          </a:p>
        </p:txBody>
      </p:sp>
      <p:sp>
        <p:nvSpPr>
          <p:cNvPr id="13" name="Rectangle 12"/>
          <p:cNvSpPr>
            <a:spLocks/>
          </p:cNvSpPr>
          <p:nvPr/>
        </p:nvSpPr>
        <p:spPr>
          <a:xfrm>
            <a:off x="5852160" y="3363885"/>
            <a:ext cx="5404106" cy="830997"/>
          </a:xfrm>
          <a:prstGeom prst="rect">
            <a:avLst/>
          </a:prstGeom>
          <a:noFill/>
        </p:spPr>
        <p:txBody>
          <a:bodyPr wrap="square">
            <a:spAutoFit/>
          </a:bodyPr>
          <a:lstStyle/>
          <a:p>
            <a:r>
              <a:rPr lang="en-US" sz="4800" cap="all" dirty="0">
                <a:gradFill flip="none" rotWithShape="1">
                  <a:gsLst>
                    <a:gs pos="78000">
                      <a:srgbClr val="FFFFFF"/>
                    </a:gs>
                    <a:gs pos="0">
                      <a:schemeClr val="accent1">
                        <a:lumMod val="5000"/>
                        <a:lumOff val="95000"/>
                      </a:schemeClr>
                    </a:gs>
                    <a:gs pos="37000">
                      <a:schemeClr val="bg1"/>
                    </a:gs>
                  </a:gsLst>
                  <a:lin ang="0" scaled="1"/>
                  <a:tileRect/>
                </a:gradFill>
                <a:latin typeface="Angsana New" charset="0"/>
                <a:ea typeface="Angsana New" charset="0"/>
                <a:cs typeface="Angsana New" charset="0"/>
              </a:rPr>
              <a:t>the </a:t>
            </a:r>
            <a:r>
              <a:rPr lang="en-US" sz="4800" cap="all" dirty="0">
                <a:gradFill flip="none" rotWithShape="1">
                  <a:gsLst>
                    <a:gs pos="0">
                      <a:schemeClr val="accent1">
                        <a:lumMod val="5000"/>
                        <a:lumOff val="95000"/>
                      </a:schemeClr>
                    </a:gs>
                    <a:gs pos="0">
                      <a:schemeClr val="bg1"/>
                    </a:gs>
                    <a:gs pos="0">
                      <a:srgbClr val="FFFFFF"/>
                    </a:gs>
                  </a:gsLst>
                  <a:lin ang="0" scaled="1"/>
                  <a:tileRect/>
                </a:gradFill>
                <a:latin typeface="Angsana New" charset="0"/>
                <a:ea typeface="Angsana New" charset="0"/>
                <a:cs typeface="Angsana New" charset="0"/>
              </a:rPr>
              <a:t>cartwheel </a:t>
            </a:r>
            <a:r>
              <a:rPr lang="en-US" sz="4800" cap="all" dirty="0" smtClean="0">
                <a:gradFill flip="none" rotWithShape="1">
                  <a:gsLst>
                    <a:gs pos="0">
                      <a:schemeClr val="accent1">
                        <a:lumMod val="5000"/>
                        <a:lumOff val="95000"/>
                      </a:schemeClr>
                    </a:gs>
                    <a:gs pos="0">
                      <a:schemeClr val="bg1"/>
                    </a:gs>
                    <a:gs pos="0">
                      <a:srgbClr val="FFFFFF"/>
                    </a:gs>
                  </a:gsLst>
                  <a:lin ang="0" scaled="1"/>
                  <a:tileRect/>
                </a:gradFill>
                <a:latin typeface="Angsana New" charset="0"/>
                <a:ea typeface="Angsana New" charset="0"/>
                <a:cs typeface="Angsana New" charset="0"/>
              </a:rPr>
              <a:t>galaxy</a:t>
            </a:r>
            <a:endParaRPr lang="en-US" sz="4800" cap="all" dirty="0">
              <a:latin typeface="Angsana New" charset="0"/>
            </a:endParaRPr>
          </a:p>
        </p:txBody>
      </p:sp>
    </p:spTree>
    <p:extLst>
      <p:ext uri="{BB962C8B-B14F-4D97-AF65-F5344CB8AC3E}">
        <p14:creationId xmlns:p14="http://schemas.microsoft.com/office/powerpoint/2010/main" val="1562107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latin typeface="Angsana New" charset="0"/>
                <a:ea typeface="Angsana New" charset="0"/>
                <a:cs typeface="Angsana New" charset="0"/>
              </a:rPr>
              <a:t>Galactic Model Exploitation</a:t>
            </a:r>
            <a:endParaRPr lang="en-US" sz="4800" cap="small" dirty="0">
              <a:latin typeface="Angsana New" charset="0"/>
              <a:ea typeface="Angsana New" charset="0"/>
              <a:cs typeface="Angsana New" charset="0"/>
            </a:endParaRPr>
          </a:p>
        </p:txBody>
      </p:sp>
      <p:sp>
        <p:nvSpPr>
          <p:cNvPr id="9" name="Footer Placeholder 8"/>
          <p:cNvSpPr>
            <a:spLocks noGrp="1"/>
          </p:cNvSpPr>
          <p:nvPr>
            <p:ph type="ftr" sz="quarter" idx="11"/>
          </p:nvPr>
        </p:nvSpPr>
        <p:spPr/>
        <p:txBody>
          <a:bodyPr/>
          <a:lstStyle/>
          <a:p>
            <a:r>
              <a:rPr lang="en-US" smtClean="0"/>
              <a:t>A Simulated Model: The Cartwheel Galaxy - Introduction</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latin typeface="Cordia New" charset="0"/>
                <a:ea typeface="Cordia New" charset="0"/>
                <a:cs typeface="Cordia New" charset="0"/>
              </a:rPr>
              <a:t>Model Representation</a:t>
            </a:r>
          </a:p>
          <a:p>
            <a:pPr marL="800100" lvl="1" indent="-342900">
              <a:buFont typeface="Arial" charset="0"/>
              <a:buChar char="•"/>
            </a:pPr>
            <a:r>
              <a:rPr lang="en-US" sz="2800" dirty="0">
                <a:latin typeface="Cordia New" charset="0"/>
                <a:ea typeface="Cordia New" charset="0"/>
                <a:cs typeface="Cordia New" charset="0"/>
              </a:rPr>
              <a:t>Plummer (PL</a:t>
            </a:r>
            <a:r>
              <a:rPr lang="en-US" sz="2800" dirty="0" smtClean="0">
                <a:latin typeface="Cordia New" charset="0"/>
                <a:ea typeface="Cordia New" charset="0"/>
                <a:cs typeface="Cordia New" charset="0"/>
              </a:rPr>
              <a:t>) - </a:t>
            </a:r>
            <a:endParaRPr lang="en-US" sz="2800" dirty="0">
              <a:latin typeface="Cordia New" charset="0"/>
              <a:ea typeface="Cordia New" charset="0"/>
              <a:cs typeface="Cordia New" charset="0"/>
            </a:endParaRPr>
          </a:p>
          <a:p>
            <a:pPr marL="800100" lvl="1" indent="-342900">
              <a:buFont typeface="Arial" charset="0"/>
              <a:buChar char="•"/>
            </a:pPr>
            <a:r>
              <a:rPr lang="en-US" sz="2800" dirty="0" err="1">
                <a:latin typeface="Cordia New" charset="0"/>
                <a:ea typeface="Cordia New" charset="0"/>
                <a:cs typeface="Cordia New" charset="0"/>
              </a:rPr>
              <a:t>Kuzmin</a:t>
            </a:r>
            <a:r>
              <a:rPr lang="en-US" sz="2800" dirty="0">
                <a:latin typeface="Cordia New" charset="0"/>
                <a:ea typeface="Cordia New" charset="0"/>
                <a:cs typeface="Cordia New" charset="0"/>
              </a:rPr>
              <a:t> and </a:t>
            </a:r>
            <a:r>
              <a:rPr lang="en-US" sz="2800" dirty="0" err="1">
                <a:latin typeface="Cordia New" charset="0"/>
                <a:ea typeface="Cordia New" charset="0"/>
                <a:cs typeface="Cordia New" charset="0"/>
              </a:rPr>
              <a:t>Toomre</a:t>
            </a:r>
            <a:r>
              <a:rPr lang="en-US" sz="2800" dirty="0">
                <a:latin typeface="Cordia New" charset="0"/>
                <a:ea typeface="Cordia New" charset="0"/>
                <a:cs typeface="Cordia New" charset="0"/>
              </a:rPr>
              <a:t> (KT</a:t>
            </a:r>
            <a:r>
              <a:rPr lang="en-US" sz="2800" dirty="0" smtClean="0">
                <a:latin typeface="Cordia New" charset="0"/>
                <a:ea typeface="Cordia New" charset="0"/>
                <a:cs typeface="Cordia New" charset="0"/>
              </a:rPr>
              <a:t>) - </a:t>
            </a:r>
            <a:endParaRPr lang="en-US" sz="2800" dirty="0">
              <a:latin typeface="Cordia New" charset="0"/>
              <a:ea typeface="Cordia New" charset="0"/>
              <a:cs typeface="Cordia New" charset="0"/>
            </a:endParaRPr>
          </a:p>
          <a:p>
            <a:pPr marL="342900" indent="-342900">
              <a:buFont typeface="Arial" charset="0"/>
              <a:buChar char="•"/>
            </a:pPr>
            <a:r>
              <a:rPr lang="en-US" dirty="0" smtClean="0">
                <a:latin typeface="Cordia New" charset="0"/>
                <a:ea typeface="Cordia New" charset="0"/>
                <a:cs typeface="Cordia New" charset="0"/>
              </a:rPr>
              <a:t>Galaxy </a:t>
            </a:r>
            <a:r>
              <a:rPr lang="en-US" dirty="0">
                <a:latin typeface="Cordia New" charset="0"/>
                <a:ea typeface="Cordia New" charset="0"/>
                <a:cs typeface="Cordia New" charset="0"/>
              </a:rPr>
              <a:t>Type</a:t>
            </a:r>
          </a:p>
          <a:p>
            <a:pPr marL="800100" lvl="1" indent="-342900">
              <a:buFont typeface="Arial" charset="0"/>
              <a:buChar char="•"/>
            </a:pPr>
            <a:r>
              <a:rPr lang="en-US" sz="2800" dirty="0">
                <a:latin typeface="Cordia New" charset="0"/>
                <a:ea typeface="Cordia New" charset="0"/>
                <a:cs typeface="Cordia New" charset="0"/>
              </a:rPr>
              <a:t>Disc </a:t>
            </a:r>
            <a:r>
              <a:rPr lang="mr-IN" sz="2800" dirty="0" smtClean="0">
                <a:latin typeface="Cordia New" charset="0"/>
                <a:ea typeface="Cordia New" charset="0"/>
                <a:cs typeface="Cordia New" charset="0"/>
              </a:rPr>
              <a:t>–</a:t>
            </a:r>
            <a:r>
              <a:rPr lang="en-US" sz="2800" dirty="0" smtClean="0">
                <a:latin typeface="Cordia New" charset="0"/>
                <a:ea typeface="Cordia New" charset="0"/>
                <a:cs typeface="Cordia New" charset="0"/>
              </a:rPr>
              <a:t> KT </a:t>
            </a:r>
            <a:r>
              <a:rPr lang="mr-IN" sz="2800" dirty="0" smtClean="0">
                <a:latin typeface="Cordia New" charset="0"/>
                <a:ea typeface="Cordia New" charset="0"/>
                <a:cs typeface="Cordia New" charset="0"/>
              </a:rPr>
              <a:t>–</a:t>
            </a:r>
            <a:r>
              <a:rPr lang="en-US" sz="2800" dirty="0" smtClean="0">
                <a:latin typeface="Cordia New" charset="0"/>
                <a:ea typeface="Cordia New" charset="0"/>
                <a:cs typeface="Cordia New" charset="0"/>
              </a:rPr>
              <a:t> 8,000 Stars</a:t>
            </a:r>
            <a:endParaRPr lang="en-US" sz="2800" dirty="0">
              <a:latin typeface="Cordia New" charset="0"/>
              <a:ea typeface="Cordia New" charset="0"/>
              <a:cs typeface="Cordia New" charset="0"/>
            </a:endParaRPr>
          </a:p>
          <a:p>
            <a:pPr marL="800100" lvl="1" indent="-342900">
              <a:buFont typeface="Arial" charset="0"/>
              <a:buChar char="•"/>
            </a:pPr>
            <a:r>
              <a:rPr lang="en-US" sz="2800" dirty="0">
                <a:latin typeface="Cordia New" charset="0"/>
                <a:ea typeface="Cordia New" charset="0"/>
                <a:cs typeface="Cordia New" charset="0"/>
              </a:rPr>
              <a:t>Halo </a:t>
            </a:r>
            <a:r>
              <a:rPr lang="mr-IN" sz="2800" dirty="0" smtClean="0">
                <a:latin typeface="Cordia New" charset="0"/>
                <a:ea typeface="Cordia New" charset="0"/>
                <a:cs typeface="Cordia New" charset="0"/>
              </a:rPr>
              <a:t>–</a:t>
            </a:r>
            <a:r>
              <a:rPr lang="en-US" sz="2800" dirty="0" smtClean="0">
                <a:latin typeface="Cordia New" charset="0"/>
                <a:ea typeface="Cordia New" charset="0"/>
                <a:cs typeface="Cordia New" charset="0"/>
              </a:rPr>
              <a:t> PL </a:t>
            </a:r>
            <a:r>
              <a:rPr lang="mr-IN" sz="2800" dirty="0" smtClean="0">
                <a:latin typeface="Cordia New" charset="0"/>
                <a:ea typeface="Cordia New" charset="0"/>
                <a:cs typeface="Cordia New" charset="0"/>
              </a:rPr>
              <a:t>–</a:t>
            </a:r>
            <a:r>
              <a:rPr lang="en-US" sz="2800" dirty="0" smtClean="0">
                <a:latin typeface="Cordia New" charset="0"/>
                <a:ea typeface="Cordia New" charset="0"/>
                <a:cs typeface="Cordia New" charset="0"/>
              </a:rPr>
              <a:t> 30,000 Stars - </a:t>
            </a:r>
            <a:endParaRPr lang="en-US" sz="2800" dirty="0">
              <a:latin typeface="Cordia New" charset="0"/>
              <a:ea typeface="Cordia New" charset="0"/>
              <a:cs typeface="Cordia New" charset="0"/>
            </a:endParaRPr>
          </a:p>
          <a:p>
            <a:pPr marL="800100" lvl="1" indent="-342900">
              <a:buFont typeface="Arial" charset="0"/>
              <a:buChar char="•"/>
            </a:pPr>
            <a:r>
              <a:rPr lang="en-US" sz="2800" dirty="0">
                <a:latin typeface="Cordia New" charset="0"/>
                <a:ea typeface="Cordia New" charset="0"/>
                <a:cs typeface="Cordia New" charset="0"/>
              </a:rPr>
              <a:t>Bulge </a:t>
            </a:r>
            <a:r>
              <a:rPr lang="mr-IN" sz="2800" dirty="0" smtClean="0">
                <a:latin typeface="Cordia New" charset="0"/>
                <a:ea typeface="Cordia New" charset="0"/>
                <a:cs typeface="Cordia New" charset="0"/>
              </a:rPr>
              <a:t>–</a:t>
            </a:r>
            <a:r>
              <a:rPr lang="en-US" sz="2800" dirty="0" smtClean="0">
                <a:latin typeface="Cordia New" charset="0"/>
                <a:ea typeface="Cordia New" charset="0"/>
                <a:cs typeface="Cordia New" charset="0"/>
              </a:rPr>
              <a:t> PL - 2,000 Stars </a:t>
            </a:r>
            <a:r>
              <a:rPr lang="mr-IN" sz="2800" dirty="0" smtClean="0">
                <a:latin typeface="Cordia New" charset="0"/>
                <a:ea typeface="Cordia New" charset="0"/>
                <a:cs typeface="Cordia New" charset="0"/>
              </a:rPr>
              <a:t>–</a:t>
            </a:r>
            <a:r>
              <a:rPr lang="en-US" sz="2800" dirty="0" smtClean="0">
                <a:latin typeface="Cordia New" charset="0"/>
                <a:ea typeface="Cordia New" charset="0"/>
                <a:cs typeface="Cordia New" charset="0"/>
              </a:rPr>
              <a:t> 1/3 * Mass</a:t>
            </a:r>
            <a:endParaRPr lang="en-US" sz="2800" dirty="0">
              <a:latin typeface="Cordia New" charset="0"/>
              <a:ea typeface="Cordia New" charset="0"/>
              <a:cs typeface="Cordia New" charset="0"/>
            </a:endParaRPr>
          </a:p>
          <a:p>
            <a:pPr marL="800100" lvl="1" indent="-342900">
              <a:buFont typeface="Arial" charset="0"/>
              <a:buChar char="•"/>
            </a:pPr>
            <a:r>
              <a:rPr lang="en-US" sz="2800" dirty="0">
                <a:latin typeface="Cordia New" charset="0"/>
                <a:ea typeface="Cordia New" charset="0"/>
                <a:cs typeface="Cordia New" charset="0"/>
              </a:rPr>
              <a:t>Companion </a:t>
            </a:r>
            <a:r>
              <a:rPr lang="mr-IN" sz="2800" dirty="0" smtClean="0">
                <a:latin typeface="Cordia New" charset="0"/>
                <a:ea typeface="Cordia New" charset="0"/>
                <a:cs typeface="Cordia New" charset="0"/>
              </a:rPr>
              <a:t>–</a:t>
            </a:r>
            <a:r>
              <a:rPr lang="en-US" sz="2800" dirty="0" smtClean="0">
                <a:latin typeface="Cordia New" charset="0"/>
                <a:ea typeface="Cordia New" charset="0"/>
                <a:cs typeface="Cordia New" charset="0"/>
              </a:rPr>
              <a:t> PL </a:t>
            </a:r>
            <a:r>
              <a:rPr lang="mr-IN" sz="2800" dirty="0" smtClean="0">
                <a:latin typeface="Cordia New" charset="0"/>
                <a:ea typeface="Cordia New" charset="0"/>
                <a:cs typeface="Cordia New" charset="0"/>
              </a:rPr>
              <a:t>–</a:t>
            </a:r>
            <a:r>
              <a:rPr lang="en-US" sz="2800" dirty="0" smtClean="0">
                <a:latin typeface="Cordia New" charset="0"/>
                <a:ea typeface="Cordia New" charset="0"/>
                <a:cs typeface="Cordia New" charset="0"/>
              </a:rPr>
              <a:t> 4,000 Stars </a:t>
            </a:r>
            <a:r>
              <a:rPr lang="mr-IN" sz="2800" dirty="0" smtClean="0">
                <a:latin typeface="Cordia New" charset="0"/>
                <a:ea typeface="Cordia New" charset="0"/>
                <a:cs typeface="Cordia New" charset="0"/>
              </a:rPr>
              <a:t>–</a:t>
            </a:r>
            <a:r>
              <a:rPr lang="en-US" sz="2800" dirty="0" smtClean="0">
                <a:latin typeface="Cordia New" charset="0"/>
                <a:ea typeface="Cordia New" charset="0"/>
                <a:cs typeface="Cordia New" charset="0"/>
              </a:rPr>
              <a:t> 2/3 * Mass</a:t>
            </a:r>
            <a:endParaRPr lang="en-US" sz="2800" dirty="0">
              <a:latin typeface="Cordia New" charset="0"/>
              <a:ea typeface="Cordia New" charset="0"/>
              <a:cs typeface="Cordia New"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8299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a:solidFill>
                  <a:srgbClr val="FFFFFF"/>
                </a:solidFill>
                <a:latin typeface="Angsana New" charset="0"/>
                <a:ea typeface="Angsana New" charset="0"/>
                <a:cs typeface="Angsana New" charset="0"/>
              </a:rPr>
              <a:t>Plummer distribution</a:t>
            </a:r>
          </a:p>
        </p:txBody>
      </p:sp>
      <p:sp>
        <p:nvSpPr>
          <p:cNvPr id="3" name="Content Placeholder 2"/>
          <p:cNvSpPr>
            <a:spLocks noGrp="1"/>
          </p:cNvSpPr>
          <p:nvPr>
            <p:ph idx="1"/>
          </p:nvPr>
        </p:nvSpPr>
        <p:spPr>
          <a:xfrm>
            <a:off x="1009573" y="2249488"/>
            <a:ext cx="9120794" cy="5336646"/>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latin typeface="Cordia New" charset="0"/>
                <a:ea typeface="Cordia New" charset="0"/>
                <a:cs typeface="Cordia New" charset="0"/>
              </a:rPr>
              <a:t>	The </a:t>
            </a:r>
            <a:r>
              <a:rPr lang="en-US" sz="2400" dirty="0" smtClean="0">
                <a:latin typeface="Cordia New" charset="0"/>
                <a:ea typeface="Cordia New" charset="0"/>
                <a:cs typeface="Cordia New" charset="0"/>
              </a:rPr>
              <a:t>Plummer Distribution is </a:t>
            </a:r>
            <a:r>
              <a:rPr lang="en-US" sz="2400" dirty="0" smtClean="0">
                <a:latin typeface="Cordia New" charset="0"/>
                <a:ea typeface="Cordia New" charset="0"/>
                <a:cs typeface="Cordia New" charset="0"/>
              </a:rPr>
              <a:t>modeled different  ways for different galaxies </a:t>
            </a:r>
            <a:r>
              <a:rPr lang="en-US" sz="2400" dirty="0" smtClean="0">
                <a:latin typeface="Cordia New" charset="0"/>
                <a:ea typeface="Cordia New" charset="0"/>
                <a:cs typeface="Cordia New" charset="0"/>
              </a:rPr>
              <a:t>as the following given </a:t>
            </a:r>
            <a:r>
              <a:rPr lang="en-US" sz="2400" dirty="0" smtClean="0">
                <a:latin typeface="Cordia New" charset="0"/>
                <a:ea typeface="Cordia New" charset="0"/>
                <a:cs typeface="Cordia New" charset="0"/>
              </a:rPr>
              <a:t>functions of r</a:t>
            </a:r>
            <a:r>
              <a:rPr lang="en-US" sz="2400" dirty="0">
                <a:latin typeface="Cordia New" charset="0"/>
                <a:ea typeface="Cordia New" charset="0"/>
                <a:cs typeface="Cordia New" charset="0"/>
              </a:rPr>
              <a:t> </a:t>
            </a:r>
            <a:r>
              <a:rPr lang="en-US" sz="2400" dirty="0" smtClean="0">
                <a:latin typeface="Cordia New" charset="0"/>
                <a:ea typeface="Cordia New" charset="0"/>
                <a:cs typeface="Cordia New" charset="0"/>
              </a:rPr>
              <a:t>for the Halo, Companion, and Bulge are                                    ,                           ,</a:t>
            </a:r>
          </a:p>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latin typeface="Cordia New" charset="0"/>
                <a:ea typeface="Cordia New" charset="0"/>
                <a:cs typeface="Cordia New" charset="0"/>
              </a:rPr>
              <a:t>                                 , respectively. Where the Halo ‘b’ term is equivalent to b=5, </a:t>
            </a:r>
            <a:r>
              <a:rPr lang="en-US" sz="2400" dirty="0" err="1" smtClean="0">
                <a:latin typeface="Cordia New" charset="0"/>
                <a:ea typeface="Cordia New" charset="0"/>
                <a:cs typeface="Cordia New" charset="0"/>
              </a:rPr>
              <a:t>b</a:t>
            </a:r>
            <a:r>
              <a:rPr lang="en-US" sz="2400" baseline="-25000" dirty="0" err="1" smtClean="0">
                <a:latin typeface="Cordia New" charset="0"/>
                <a:ea typeface="Cordia New" charset="0"/>
                <a:cs typeface="Cordia New" charset="0"/>
              </a:rPr>
              <a:t>D</a:t>
            </a:r>
            <a:r>
              <a:rPr lang="en-US" sz="2400" dirty="0" smtClean="0">
                <a:latin typeface="Cordia New" charset="0"/>
                <a:ea typeface="Cordia New" charset="0"/>
                <a:cs typeface="Cordia New" charset="0"/>
              </a:rPr>
              <a:t>=1, </a:t>
            </a:r>
            <a:r>
              <a:rPr lang="en-US" sz="2400" dirty="0" err="1" smtClean="0">
                <a:latin typeface="Cordia New" charset="0"/>
                <a:ea typeface="Cordia New" charset="0"/>
                <a:cs typeface="Cordia New" charset="0"/>
              </a:rPr>
              <a:t>b</a:t>
            </a:r>
            <a:r>
              <a:rPr lang="en-US" sz="2400" baseline="-25000" dirty="0" err="1" smtClean="0">
                <a:latin typeface="Cordia New" charset="0"/>
                <a:ea typeface="Cordia New" charset="0"/>
                <a:cs typeface="Cordia New" charset="0"/>
              </a:rPr>
              <a:t>B</a:t>
            </a:r>
            <a:r>
              <a:rPr lang="en-US" sz="2400" dirty="0" smtClean="0">
                <a:latin typeface="Cordia New" charset="0"/>
                <a:ea typeface="Cordia New" charset="0"/>
                <a:cs typeface="Cordia New" charset="0"/>
              </a:rPr>
              <a:t>=0.375 according </a:t>
            </a:r>
            <a:r>
              <a:rPr lang="en-US" sz="2400" dirty="0">
                <a:latin typeface="Cordia New" charset="0"/>
                <a:ea typeface="Cordia New" charset="0"/>
                <a:cs typeface="Cordia New" charset="0"/>
              </a:rPr>
              <a:t>to </a:t>
            </a:r>
            <a:r>
              <a:rPr lang="en-US" sz="2400" dirty="0" err="1">
                <a:latin typeface="Cordia New" charset="0"/>
                <a:ea typeface="Cordia New" charset="0"/>
                <a:cs typeface="Cordia New" charset="0"/>
              </a:rPr>
              <a:t>Athanassoula</a:t>
            </a:r>
            <a:r>
              <a:rPr lang="en-US" sz="2400" dirty="0">
                <a:latin typeface="Cordia New" charset="0"/>
                <a:ea typeface="Cordia New" charset="0"/>
                <a:cs typeface="Cordia New" charset="0"/>
              </a:rPr>
              <a:t> et al</a:t>
            </a:r>
            <a:r>
              <a:rPr lang="en-US" sz="2400" dirty="0" smtClean="0">
                <a:latin typeface="Cordia New" charset="0"/>
                <a:ea typeface="Cordia New" charset="0"/>
                <a:cs typeface="Cordia New" charset="0"/>
              </a:rPr>
              <a:t>. using low value parameters and M is the Mass per respective model, while ‘b’ Is a scale length. </a:t>
            </a:r>
            <a:r>
              <a:rPr lang="en-US" sz="2400" dirty="0" smtClean="0">
                <a:latin typeface="Cordia New" charset="0"/>
                <a:ea typeface="Cordia New" charset="0"/>
                <a:cs typeface="Cordia New" charset="0"/>
              </a:rPr>
              <a:t>This </a:t>
            </a:r>
            <a:r>
              <a:rPr lang="en-US" sz="2400" dirty="0" smtClean="0">
                <a:latin typeface="Cordia New" charset="0"/>
                <a:ea typeface="Cordia New" charset="0"/>
                <a:cs typeface="Cordia New" charset="0"/>
              </a:rPr>
              <a:t>model can be used </a:t>
            </a:r>
            <a:r>
              <a:rPr lang="en-US" sz="2400" dirty="0" smtClean="0">
                <a:latin typeface="Cordia New" charset="0"/>
                <a:ea typeface="Cordia New" charset="0"/>
                <a:cs typeface="Cordia New" charset="0"/>
              </a:rPr>
              <a:t>for </a:t>
            </a:r>
            <a:r>
              <a:rPr lang="en-US" sz="2400" dirty="0" smtClean="0">
                <a:latin typeface="Cordia New" charset="0"/>
                <a:ea typeface="Cordia New" charset="0"/>
                <a:cs typeface="Cordia New" charset="0"/>
              </a:rPr>
              <a:t>various  types of galaxies or randomized spherical point distributions. </a:t>
            </a:r>
            <a:endParaRPr lang="en-US" sz="2400" dirty="0">
              <a:latin typeface="Cordia New" charset="0"/>
              <a:ea typeface="Cordia New" charset="0"/>
              <a:cs typeface="Cordia New"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latin typeface="Cordia New" charset="0"/>
                <a:ea typeface="Cordia New" charset="0"/>
                <a:cs typeface="Cordia New"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latin typeface="Cordia New" charset="0"/>
              <a:ea typeface="Cordia New" charset="0"/>
              <a:cs typeface="Cordia New"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latin typeface="Cordia New" charset="0"/>
              <a:ea typeface="Cordia New" charset="0"/>
              <a:cs typeface="Cordia New" charset="0"/>
            </a:endParaRPr>
          </a:p>
        </p:txBody>
      </p:sp>
      <p:sp>
        <p:nvSpPr>
          <p:cNvPr id="8" name="Footer Placeholder 7"/>
          <p:cNvSpPr>
            <a:spLocks noGrp="1"/>
          </p:cNvSpPr>
          <p:nvPr>
            <p:ph type="ftr" sz="quarter" idx="11"/>
          </p:nvPr>
        </p:nvSpPr>
        <p:spPr/>
        <p:txBody>
          <a:bodyPr/>
          <a:lstStyle/>
          <a:p>
            <a:r>
              <a:rPr lang="en-US" smtClean="0"/>
              <a:t>A Simulated Model: The Cartwheel Galaxy - N-Body</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6619875" y="2688168"/>
            <a:ext cx="1724025" cy="460454"/>
          </a:xfrm>
          <a:prstGeom prst="rect">
            <a:avLst/>
          </a:prstGeom>
        </p:spPr>
      </p:pic>
      <p:pic>
        <p:nvPicPr>
          <p:cNvPr id="6" name="Picture 5"/>
          <p:cNvPicPr>
            <a:picLocks noChangeAspect="1"/>
          </p:cNvPicPr>
          <p:nvPr/>
        </p:nvPicPr>
        <p:blipFill>
          <a:blip r:embed="rId3"/>
          <a:stretch>
            <a:fillRect/>
          </a:stretch>
        </p:blipFill>
        <p:spPr>
          <a:xfrm>
            <a:off x="8545512" y="2647605"/>
            <a:ext cx="1383242" cy="501017"/>
          </a:xfrm>
          <a:prstGeom prst="rect">
            <a:avLst/>
          </a:prstGeom>
        </p:spPr>
      </p:pic>
      <p:pic>
        <p:nvPicPr>
          <p:cNvPr id="10" name="Picture 9"/>
          <p:cNvPicPr>
            <a:picLocks noChangeAspect="1"/>
          </p:cNvPicPr>
          <p:nvPr/>
        </p:nvPicPr>
        <p:blipFill>
          <a:blip r:embed="rId2"/>
          <a:stretch>
            <a:fillRect/>
          </a:stretch>
        </p:blipFill>
        <p:spPr>
          <a:xfrm>
            <a:off x="1110361" y="3031636"/>
            <a:ext cx="1802909" cy="481522"/>
          </a:xfrm>
          <a:prstGeom prst="rect">
            <a:avLst/>
          </a:prstGeom>
        </p:spPr>
      </p:pic>
    </p:spTree>
    <p:extLst>
      <p:ext uri="{BB962C8B-B14F-4D97-AF65-F5344CB8AC3E}">
        <p14:creationId xmlns:p14="http://schemas.microsoft.com/office/powerpoint/2010/main" val="8266810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a:latin typeface="Angsana New" charset="0"/>
                <a:ea typeface="Angsana New" charset="0"/>
                <a:cs typeface="Angsana New" charset="0"/>
              </a:rPr>
              <a:t>Key aspects </a:t>
            </a:r>
            <a:r>
              <a:rPr lang="en-US" sz="4800" cap="small" dirty="0" smtClean="0">
                <a:latin typeface="Angsana New" charset="0"/>
                <a:ea typeface="Angsana New" charset="0"/>
                <a:cs typeface="Angsana New" charset="0"/>
              </a:rPr>
              <a:t>of the model</a:t>
            </a:r>
            <a:endParaRPr lang="en-US" sz="4800" cap="small" dirty="0">
              <a:latin typeface="Angsana New" charset="0"/>
              <a:ea typeface="Angsana New" charset="0"/>
              <a:cs typeface="Angsana New" charset="0"/>
            </a:endParaRPr>
          </a:p>
        </p:txBody>
      </p:sp>
      <p:sp>
        <p:nvSpPr>
          <p:cNvPr id="3" name="Content Placeholder 2"/>
          <p:cNvSpPr>
            <a:spLocks noGrp="1"/>
          </p:cNvSpPr>
          <p:nvPr>
            <p:ph idx="1"/>
          </p:nvPr>
        </p:nvSpPr>
        <p:spPr/>
        <p:txBody>
          <a:bodyPr>
            <a:noAutofit/>
          </a:bodyPr>
          <a:lstStyle/>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latin typeface="Cordia New" charset="0"/>
                <a:ea typeface="Cordia New" charset="0"/>
                <a:cs typeface="Cordia New" charset="0"/>
              </a:rPr>
              <a:t>Mass of First and Second Companion Must be Defined (MBD)</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latin typeface="Cordia New" charset="0"/>
                <a:ea typeface="Cordia New" charset="0"/>
                <a:cs typeface="Cordia New" charset="0"/>
              </a:rPr>
              <a:t>Velocity Dispersion of First and Second Companion MBD</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latin typeface="Cordia New" charset="0"/>
                <a:ea typeface="Cordia New" charset="0"/>
                <a:cs typeface="Cordia New" charset="0"/>
              </a:rPr>
              <a:t>Amplitude, Shape, Expansion Velocities, Ring Formation over time, and lifetime of ring formation must be explored (MBE)</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latin typeface="Cordia New" charset="0"/>
                <a:ea typeface="Cordia New" charset="0"/>
                <a:cs typeface="Cordia New" charset="0"/>
              </a:rPr>
              <a:t>Formation and Evolution of Spokes MBE</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latin typeface="Cordia New" charset="0"/>
                <a:ea typeface="Cordia New" charset="0"/>
                <a:cs typeface="Cordia New" charset="0"/>
              </a:rPr>
              <a:t>Use a relatively small mass on the order of 0.02 * M to 0.2 * M for the secondary companion</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latin typeface="Cordia New" charset="0"/>
                <a:ea typeface="Cordia New" charset="0"/>
                <a:cs typeface="Cordia New" charset="0"/>
              </a:rPr>
              <a:t>Barred Galaxies and the Unbarred Galaxies MBE</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latin typeface="Cordia New" charset="0"/>
                <a:ea typeface="Cordia New" charset="0"/>
                <a:cs typeface="Cordia New" charset="0"/>
              </a:rPr>
              <a:t>Initial Asymmetrical Pseudo-ring MBD</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latin typeface="Cordia New" charset="0"/>
                <a:ea typeface="Cordia New" charset="0"/>
                <a:cs typeface="Cordia New" charset="0"/>
              </a:rPr>
              <a:t>Asymmetrical Post-Pseudo-ring MBE</a:t>
            </a:r>
          </a:p>
        </p:txBody>
      </p:sp>
      <p:sp>
        <p:nvSpPr>
          <p:cNvPr id="6" name="Footer Placeholder 5"/>
          <p:cNvSpPr>
            <a:spLocks noGrp="1"/>
          </p:cNvSpPr>
          <p:nvPr>
            <p:ph type="ftr" sz="quarter" idx="11"/>
          </p:nvPr>
        </p:nvSpPr>
        <p:spPr/>
        <p:txBody>
          <a:bodyPr/>
          <a:lstStyle/>
          <a:p>
            <a:r>
              <a:rPr lang="en-US" smtClean="0"/>
              <a:t>A Simulated Model: The Cartwheel Galaxy - Introduction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811207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2160" y="2944368"/>
            <a:ext cx="1920240" cy="768096"/>
          </a:xfrm>
        </p:spPr>
        <p:txBody>
          <a:bodyPr anchor="t" anchorCtr="0">
            <a:noAutofit/>
          </a:bodyPr>
          <a:lstStyle/>
          <a:p>
            <a:r>
              <a:rPr lang="en-US" dirty="0" smtClean="0">
                <a:gradFill>
                  <a:gsLst>
                    <a:gs pos="0">
                      <a:schemeClr val="accent1">
                        <a:lumMod val="5000"/>
                        <a:lumOff val="95000"/>
                      </a:schemeClr>
                    </a:gs>
                    <a:gs pos="0">
                      <a:schemeClr val="bg1"/>
                    </a:gs>
                    <a:gs pos="11000">
                      <a:srgbClr val="FFFFFF"/>
                    </a:gs>
                  </a:gsLst>
                  <a:lin ang="0" scaled="1"/>
                </a:gradFill>
                <a:latin typeface="Angsana New" charset="0"/>
                <a:ea typeface="Angsana New" charset="0"/>
                <a:cs typeface="Angsana New" charset="0"/>
              </a:rPr>
              <a:t>N-Body</a:t>
            </a:r>
            <a:endParaRPr lang="en-US" dirty="0">
              <a:gradFill>
                <a:gsLst>
                  <a:gs pos="0">
                    <a:schemeClr val="accent1">
                      <a:lumMod val="5000"/>
                      <a:lumOff val="95000"/>
                    </a:schemeClr>
                  </a:gs>
                  <a:gs pos="0">
                    <a:schemeClr val="bg1"/>
                  </a:gs>
                  <a:gs pos="11000">
                    <a:srgbClr val="FFFFFF"/>
                  </a:gs>
                </a:gsLst>
                <a:lin ang="0" scaled="1"/>
              </a:gradFill>
              <a:latin typeface="Angsana New" charset="0"/>
              <a:ea typeface="Angsana New" charset="0"/>
              <a:cs typeface="Angsana New" charset="0"/>
            </a:endParaRPr>
          </a:p>
        </p:txBody>
      </p:sp>
    </p:spTree>
    <p:extLst>
      <p:ext uri="{BB962C8B-B14F-4D97-AF65-F5344CB8AC3E}">
        <p14:creationId xmlns:p14="http://schemas.microsoft.com/office/powerpoint/2010/main" val="1107751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p:nvPr/>
        </p:nvSpPr>
        <p:spPr>
          <a:xfrm>
            <a:off x="4038600" y="6404292"/>
            <a:ext cx="4114800"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FFFFFF"/>
                </a:solidFill>
              </a:defRPr>
            </a:lvl1pPr>
          </a:lstStyle>
          <a:p>
            <a:r>
              <a:t>A Simulated Model: The Cartwheel Galaxy - N-Body</a:t>
            </a:r>
          </a:p>
        </p:txBody>
      </p:sp>
      <p:sp>
        <p:nvSpPr>
          <p:cNvPr id="335" name="Shape 335"/>
          <p:cNvSpPr>
            <a:spLocks noGrp="1"/>
          </p:cNvSpPr>
          <p:nvPr>
            <p:ph type="title"/>
          </p:nvPr>
        </p:nvSpPr>
        <p:spPr>
          <a:prstGeom prst="rect">
            <a:avLst/>
          </a:prstGeom>
        </p:spPr>
        <p:txBody>
          <a:bodyPr/>
          <a:lstStyle>
            <a:lvl1pPr>
              <a:defRPr sz="4800" cap="small">
                <a:latin typeface="+mj-lt"/>
                <a:ea typeface="+mj-ea"/>
                <a:cs typeface="+mj-cs"/>
                <a:sym typeface="Angsana New"/>
              </a:defRPr>
            </a:lvl1pPr>
          </a:lstStyle>
          <a:p>
            <a:r>
              <a:t>Code Structure</a:t>
            </a:r>
          </a:p>
        </p:txBody>
      </p:sp>
      <p:sp>
        <p:nvSpPr>
          <p:cNvPr id="336" name="Shape 336"/>
          <p:cNvSpPr>
            <a:spLocks noGrp="1"/>
          </p:cNvSpPr>
          <p:nvPr>
            <p:ph type="body" idx="1"/>
          </p:nvPr>
        </p:nvSpPr>
        <p:spPr>
          <a:prstGeom prst="rect">
            <a:avLst/>
          </a:prstGeom>
        </p:spPr>
        <p:txBody>
          <a:bodyPr/>
          <a:lstStyle/>
          <a:p>
            <a:pPr marL="514350" indent="-514350">
              <a:lnSpc>
                <a:spcPct val="100000"/>
              </a:lnSpc>
              <a:spcBef>
                <a:spcPts val="0"/>
              </a:spcBef>
              <a:buFontTx/>
              <a:buAutoNum type="alphaUcPeriod"/>
              <a:defRPr sz="3200">
                <a:latin typeface="Cordia New"/>
                <a:ea typeface="Cordia New"/>
                <a:cs typeface="Cordia New"/>
                <a:sym typeface="Cordia New"/>
              </a:defRPr>
            </a:pPr>
            <a:r>
              <a:rPr dirty="0"/>
              <a:t>Leap Frog – </a:t>
            </a:r>
            <a:r>
              <a:rPr dirty="0" smtClean="0"/>
              <a:t>Verlet</a:t>
            </a:r>
            <a:r>
              <a:rPr lang="en-US" dirty="0"/>
              <a:t> </a:t>
            </a:r>
            <a:endParaRPr lang="en-US" dirty="0" smtClean="0"/>
          </a:p>
          <a:p>
            <a:pPr marL="495300" lvl="1" indent="0">
              <a:lnSpc>
                <a:spcPct val="100000"/>
              </a:lnSpc>
              <a:spcBef>
                <a:spcPts val="0"/>
              </a:spcBef>
              <a:buNone/>
              <a:defRPr sz="3200">
                <a:latin typeface="Cordia New"/>
                <a:ea typeface="Cordia New"/>
                <a:cs typeface="Cordia New"/>
                <a:sym typeface="Cordia New"/>
              </a:defRPr>
            </a:pPr>
            <a:r>
              <a:rPr lang="en-US" dirty="0" smtClean="0"/>
              <a:t>As in HW, the main algorithm to perform the simulation</a:t>
            </a:r>
          </a:p>
          <a:p>
            <a:pPr marL="514350" indent="-514350">
              <a:lnSpc>
                <a:spcPct val="100000"/>
              </a:lnSpc>
              <a:spcBef>
                <a:spcPts val="0"/>
              </a:spcBef>
              <a:buFontTx/>
              <a:buAutoNum type="alphaUcPeriod"/>
              <a:defRPr sz="3200">
                <a:latin typeface="Cordia New"/>
                <a:ea typeface="Cordia New"/>
                <a:cs typeface="Cordia New"/>
                <a:sym typeface="Cordia New"/>
              </a:defRPr>
            </a:pPr>
            <a:endParaRPr dirty="0"/>
          </a:p>
          <a:p>
            <a:pPr marL="514350" indent="-514350">
              <a:lnSpc>
                <a:spcPct val="100000"/>
              </a:lnSpc>
              <a:spcBef>
                <a:spcPts val="0"/>
              </a:spcBef>
              <a:buFontTx/>
              <a:buAutoNum type="alphaUcPeriod"/>
              <a:defRPr sz="3200">
                <a:latin typeface="Cordia New"/>
                <a:ea typeface="Cordia New"/>
                <a:cs typeface="Cordia New"/>
                <a:sym typeface="Cordia New"/>
              </a:defRPr>
            </a:pPr>
            <a:r>
              <a:rPr dirty="0"/>
              <a:t>Tree </a:t>
            </a:r>
            <a:r>
              <a:rPr dirty="0" smtClean="0"/>
              <a:t>Code</a:t>
            </a:r>
            <a:endParaRPr lang="en-US" dirty="0" smtClean="0"/>
          </a:p>
          <a:p>
            <a:pPr marL="1009650" lvl="1" indent="-514350">
              <a:lnSpc>
                <a:spcPct val="100000"/>
              </a:lnSpc>
              <a:spcBef>
                <a:spcPts val="0"/>
              </a:spcBef>
              <a:buFontTx/>
              <a:buAutoNum type="alphaUcPeriod"/>
              <a:defRPr sz="3200">
                <a:latin typeface="Cordia New"/>
                <a:ea typeface="Cordia New"/>
                <a:cs typeface="Cordia New"/>
                <a:sym typeface="Cordia New"/>
              </a:defRPr>
            </a:pPr>
            <a:r>
              <a:rPr lang="en-US" dirty="0" smtClean="0"/>
              <a:t>Octree at beginning of the simulation</a:t>
            </a:r>
          </a:p>
          <a:p>
            <a:pPr marL="1009650" lvl="1" indent="-514350">
              <a:lnSpc>
                <a:spcPct val="100000"/>
              </a:lnSpc>
              <a:spcBef>
                <a:spcPts val="0"/>
              </a:spcBef>
              <a:buFontTx/>
              <a:buAutoNum type="alphaUcPeriod"/>
              <a:defRPr sz="3200">
                <a:latin typeface="Cordia New"/>
                <a:ea typeface="Cordia New"/>
                <a:cs typeface="Cordia New"/>
                <a:sym typeface="Cordia New"/>
              </a:defRPr>
            </a:pPr>
            <a:r>
              <a:rPr lang="en-US" dirty="0" smtClean="0"/>
              <a:t>Get F/A on each particle</a:t>
            </a:r>
          </a:p>
          <a:p>
            <a:pPr marL="1009650" lvl="1" indent="-514350">
              <a:lnSpc>
                <a:spcPct val="100000"/>
              </a:lnSpc>
              <a:spcBef>
                <a:spcPts val="0"/>
              </a:spcBef>
              <a:buFontTx/>
              <a:buAutoNum type="alphaUcPeriod"/>
              <a:defRPr sz="3200">
                <a:latin typeface="Cordia New"/>
                <a:ea typeface="Cordia New"/>
                <a:cs typeface="Cordia New"/>
                <a:sym typeface="Cordia New"/>
              </a:defRPr>
            </a:pPr>
            <a:r>
              <a:rPr lang="en-US" dirty="0" smtClean="0"/>
              <a:t>Maintain tree when particle moves (delete leaf, then reinsert the particle)</a:t>
            </a:r>
            <a:endParaRPr dirty="0"/>
          </a:p>
        </p:txBody>
      </p:sp>
      <p:sp>
        <p:nvSpPr>
          <p:cNvPr id="337" name="Shape 337"/>
          <p:cNvSpPr>
            <a:spLocks noGrp="1"/>
          </p:cNvSpPr>
          <p:nvPr>
            <p:ph type="sldNum" sz="quarter" idx="4294967295"/>
          </p:nvPr>
        </p:nvSpPr>
        <p:spPr>
          <a:xfrm>
            <a:off x="11089818" y="6404292"/>
            <a:ext cx="263982"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Tree>
    <p:extLst>
      <p:ext uri="{BB962C8B-B14F-4D97-AF65-F5344CB8AC3E}">
        <p14:creationId xmlns:p14="http://schemas.microsoft.com/office/powerpoint/2010/main" val="1226812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solidFill>
                  <a:srgbClr val="FFFFFF"/>
                </a:solidFill>
                <a:latin typeface="Angsana New" charset="0"/>
                <a:ea typeface="Angsana New" charset="0"/>
                <a:cs typeface="Angsana New" charset="0"/>
              </a:rPr>
              <a:t>Containments</a:t>
            </a:r>
            <a:endParaRPr lang="en-US" sz="6000" cap="small" dirty="0">
              <a:solidFill>
                <a:srgbClr val="FFFFFF"/>
              </a:solidFill>
              <a:latin typeface="Angsana New" charset="0"/>
              <a:ea typeface="Angsana New" charset="0"/>
              <a:cs typeface="Angsana New" charset="0"/>
            </a:endParaRPr>
          </a:p>
        </p:txBody>
      </p:sp>
      <p:sp>
        <p:nvSpPr>
          <p:cNvPr id="3" name="Content Placeholder 2"/>
          <p:cNvSpPr>
            <a:spLocks noGrp="1"/>
          </p:cNvSpPr>
          <p:nvPr>
            <p:ph idx="1"/>
          </p:nvPr>
        </p:nvSpPr>
        <p:spPr>
          <a:xfrm>
            <a:off x="838200" y="1690688"/>
            <a:ext cx="5343144" cy="4665662"/>
          </a:xfrm>
        </p:spPr>
        <p:txBody>
          <a:bodyPr>
            <a:noAutofit/>
          </a:bodyPr>
          <a:lstStyle/>
          <a:p>
            <a:pPr marL="514350" marR="0" lvl="0" indent="-514350" defTabSz="914400" eaLnBrk="1" fontAlgn="auto" latinLnBrk="0" hangingPunct="1">
              <a:lnSpc>
                <a:spcPct val="100000"/>
              </a:lnSpc>
              <a:spcBef>
                <a:spcPts val="0"/>
              </a:spcBef>
              <a:spcAft>
                <a:spcPts val="0"/>
              </a:spcAft>
              <a:buClrTx/>
              <a:buSzTx/>
              <a:buFont typeface="+mj-lt"/>
              <a:buAutoNum type="alphaUcPeriod"/>
              <a:tabLst/>
              <a:defRPr/>
            </a:pPr>
            <a:r>
              <a:rPr lang="en-US" sz="4000" dirty="0" smtClean="0">
                <a:latin typeface="Cordia New" charset="0"/>
                <a:ea typeface="Cordia New" charset="0"/>
                <a:cs typeface="Cordia New" charset="0"/>
              </a:rPr>
              <a:t>Physical Interpretation/Theory</a:t>
            </a:r>
          </a:p>
          <a:p>
            <a:pPr marL="971550" lvl="1" indent="-514350">
              <a:lnSpc>
                <a:spcPct val="100000"/>
              </a:lnSpc>
              <a:spcBef>
                <a:spcPts val="0"/>
              </a:spcBef>
              <a:buFont typeface="+mj-lt"/>
              <a:buAutoNum type="romanUcPeriod"/>
              <a:defRPr/>
            </a:pPr>
            <a:r>
              <a:rPr lang="en-US" sz="3200" dirty="0" smtClean="0">
                <a:latin typeface="Cordia New" charset="0"/>
                <a:ea typeface="Cordia New" charset="0"/>
                <a:cs typeface="Cordia New" charset="0"/>
              </a:rPr>
              <a:t>Cartwheel Galactic Model</a:t>
            </a:r>
          </a:p>
          <a:p>
            <a:pPr marL="1428750" lvl="2" indent="-514350">
              <a:lnSpc>
                <a:spcPct val="100000"/>
              </a:lnSpc>
              <a:spcBef>
                <a:spcPts val="0"/>
              </a:spcBef>
              <a:buFont typeface="+mj-lt"/>
              <a:buAutoNum type="romanLcPeriod"/>
              <a:defRPr/>
            </a:pPr>
            <a:r>
              <a:rPr lang="en-US" sz="2800" dirty="0" smtClean="0">
                <a:latin typeface="Cordia New" charset="0"/>
                <a:ea typeface="Cordia New" charset="0"/>
                <a:cs typeface="Cordia New" charset="0"/>
              </a:rPr>
              <a:t>Radial Distribution</a:t>
            </a:r>
          </a:p>
          <a:p>
            <a:pPr marL="1428750" lvl="2" indent="-514350">
              <a:lnSpc>
                <a:spcPct val="100000"/>
              </a:lnSpc>
              <a:spcBef>
                <a:spcPts val="0"/>
              </a:spcBef>
              <a:buFont typeface="+mj-lt"/>
              <a:buAutoNum type="romanLcPeriod"/>
              <a:defRPr/>
            </a:pPr>
            <a:r>
              <a:rPr lang="en-US" sz="2800" dirty="0" smtClean="0">
                <a:latin typeface="Cordia New" charset="0"/>
                <a:ea typeface="Cordia New" charset="0"/>
                <a:cs typeface="Cordia New" charset="0"/>
              </a:rPr>
              <a:t>Vertical Distribution</a:t>
            </a:r>
          </a:p>
          <a:p>
            <a:pPr marL="1428750" lvl="2" indent="-514350">
              <a:lnSpc>
                <a:spcPct val="100000"/>
              </a:lnSpc>
              <a:spcBef>
                <a:spcPts val="0"/>
              </a:spcBef>
              <a:buFont typeface="+mj-lt"/>
              <a:buAutoNum type="romanLcPeriod"/>
              <a:defRPr/>
            </a:pPr>
            <a:r>
              <a:rPr lang="en-US" sz="2800" dirty="0" smtClean="0">
                <a:latin typeface="Cordia New" charset="0"/>
                <a:ea typeface="Cordia New" charset="0"/>
                <a:cs typeface="Cordia New" charset="0"/>
              </a:rPr>
              <a:t>Mass Distribution</a:t>
            </a:r>
          </a:p>
          <a:p>
            <a:pPr marL="1428750" lvl="2" indent="-514350">
              <a:lnSpc>
                <a:spcPct val="100000"/>
              </a:lnSpc>
              <a:spcBef>
                <a:spcPts val="0"/>
              </a:spcBef>
              <a:buFont typeface="+mj-lt"/>
              <a:buAutoNum type="romanLcPeriod"/>
              <a:defRPr/>
            </a:pPr>
            <a:r>
              <a:rPr lang="en-US" sz="2800" dirty="0" smtClean="0">
                <a:latin typeface="Cordia New" charset="0"/>
                <a:ea typeface="Cordia New" charset="0"/>
                <a:cs typeface="Cordia New" charset="0"/>
              </a:rPr>
              <a:t>Velocity Dispersion</a:t>
            </a:r>
          </a:p>
          <a:p>
            <a:pPr marL="1428750" lvl="2" indent="-514350">
              <a:lnSpc>
                <a:spcPct val="100000"/>
              </a:lnSpc>
              <a:spcBef>
                <a:spcPts val="0"/>
              </a:spcBef>
              <a:buFont typeface="+mj-lt"/>
              <a:buAutoNum type="romanLcPeriod"/>
              <a:defRPr/>
            </a:pPr>
            <a:r>
              <a:rPr lang="en-US" sz="2800" dirty="0" smtClean="0">
                <a:latin typeface="Cordia New" charset="0"/>
                <a:ea typeface="Cordia New" charset="0"/>
                <a:cs typeface="Cordia New" charset="0"/>
              </a:rPr>
              <a:t>Surface Disc Density</a:t>
            </a:r>
          </a:p>
          <a:p>
            <a:pPr marL="1428750" lvl="2" indent="-514350">
              <a:lnSpc>
                <a:spcPct val="100000"/>
              </a:lnSpc>
              <a:spcBef>
                <a:spcPts val="0"/>
              </a:spcBef>
              <a:buFont typeface="+mj-lt"/>
              <a:buAutoNum type="romanLcPeriod"/>
              <a:defRPr/>
            </a:pPr>
            <a:r>
              <a:rPr lang="en-US" sz="2800" dirty="0" smtClean="0">
                <a:latin typeface="Cordia New" charset="0"/>
                <a:ea typeface="Cordia New" charset="0"/>
                <a:cs typeface="Cordia New" charset="0"/>
              </a:rPr>
              <a:t>Adiabatic Compression</a:t>
            </a:r>
          </a:p>
          <a:p>
            <a:pPr marL="1428750" lvl="2" indent="-514350">
              <a:lnSpc>
                <a:spcPct val="100000"/>
              </a:lnSpc>
              <a:spcBef>
                <a:spcPts val="0"/>
              </a:spcBef>
              <a:buFont typeface="+mj-lt"/>
              <a:buAutoNum type="romanLcPeriod"/>
              <a:defRPr/>
            </a:pPr>
            <a:r>
              <a:rPr lang="en-US" sz="2800" dirty="0" smtClean="0">
                <a:latin typeface="Cordia New" charset="0"/>
                <a:ea typeface="Cordia New" charset="0"/>
                <a:cs typeface="Cordia New" charset="0"/>
              </a:rPr>
              <a:t>Axisymmetric Rings</a:t>
            </a:r>
          </a:p>
          <a:p>
            <a:pPr marL="1428750" lvl="2" indent="-514350">
              <a:lnSpc>
                <a:spcPct val="100000"/>
              </a:lnSpc>
              <a:spcBef>
                <a:spcPts val="0"/>
              </a:spcBef>
              <a:buFont typeface="+mj-lt"/>
              <a:buAutoNum type="romanLcPeriod"/>
              <a:defRPr/>
            </a:pPr>
            <a:r>
              <a:rPr lang="en-US" sz="2800" dirty="0" err="1" smtClean="0">
                <a:latin typeface="Cordia New" charset="0"/>
                <a:ea typeface="Cordia New" charset="0"/>
                <a:cs typeface="Cordia New" charset="0"/>
              </a:rPr>
              <a:t>Psuedo</a:t>
            </a:r>
            <a:r>
              <a:rPr lang="en-US" sz="2800" dirty="0" smtClean="0">
                <a:latin typeface="Cordia New" charset="0"/>
                <a:ea typeface="Cordia New" charset="0"/>
                <a:cs typeface="Cordia New" charset="0"/>
              </a:rPr>
              <a:t>—Axisymmetric Rings</a:t>
            </a:r>
          </a:p>
        </p:txBody>
      </p:sp>
      <p:sp>
        <p:nvSpPr>
          <p:cNvPr id="7" name="Footer Placeholder 6"/>
          <p:cNvSpPr>
            <a:spLocks noGrp="1"/>
          </p:cNvSpPr>
          <p:nvPr>
            <p:ph type="ftr" sz="quarter" idx="11"/>
          </p:nvPr>
        </p:nvSpPr>
        <p:spPr/>
        <p:txBody>
          <a:bodyPr/>
          <a:lstStyle/>
          <a:p>
            <a:r>
              <a:rPr lang="en-US" smtClean="0"/>
              <a:t>A Simulated Model: The Cartwheel Galaxy - N-Body</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15</a:t>
            </a:fld>
            <a:endParaRPr lang="en-US" dirty="0"/>
          </a:p>
        </p:txBody>
      </p:sp>
      <p:sp>
        <p:nvSpPr>
          <p:cNvPr id="4" name="Rectangle 3"/>
          <p:cNvSpPr/>
          <p:nvPr/>
        </p:nvSpPr>
        <p:spPr>
          <a:xfrm>
            <a:off x="6181344" y="2302080"/>
            <a:ext cx="4407408" cy="2739211"/>
          </a:xfrm>
          <a:prstGeom prst="rect">
            <a:avLst/>
          </a:prstGeom>
        </p:spPr>
        <p:txBody>
          <a:bodyPr wrap="square">
            <a:spAutoFit/>
          </a:bodyPr>
          <a:lstStyle/>
          <a:p>
            <a:pPr marL="971550" lvl="1" indent="-514350">
              <a:lnSpc>
                <a:spcPct val="100000"/>
              </a:lnSpc>
              <a:spcBef>
                <a:spcPts val="0"/>
              </a:spcBef>
              <a:buFont typeface="+mj-lt"/>
              <a:buAutoNum type="romanUcPeriod" startAt="2"/>
              <a:defRPr/>
            </a:pPr>
            <a:r>
              <a:rPr lang="en-US" sz="3200" dirty="0">
                <a:latin typeface="Cordia New" charset="0"/>
                <a:ea typeface="Cordia New" charset="0"/>
                <a:cs typeface="Cordia New" charset="0"/>
              </a:rPr>
              <a:t>Bulge of Disc</a:t>
            </a:r>
          </a:p>
          <a:p>
            <a:pPr marL="1428750" lvl="2" indent="-514350">
              <a:lnSpc>
                <a:spcPct val="100000"/>
              </a:lnSpc>
              <a:spcBef>
                <a:spcPts val="0"/>
              </a:spcBef>
              <a:buFont typeface="+mj-lt"/>
              <a:buAutoNum type="romanLcPeriod"/>
              <a:defRPr/>
            </a:pPr>
            <a:r>
              <a:rPr lang="en-US" sz="2800" dirty="0">
                <a:latin typeface="Cordia New" charset="0"/>
                <a:ea typeface="Cordia New" charset="0"/>
                <a:cs typeface="Cordia New" charset="0"/>
              </a:rPr>
              <a:t>Radial Significance</a:t>
            </a:r>
          </a:p>
          <a:p>
            <a:pPr marL="1428750" lvl="2" indent="-514350">
              <a:lnSpc>
                <a:spcPct val="100000"/>
              </a:lnSpc>
              <a:spcBef>
                <a:spcPts val="0"/>
              </a:spcBef>
              <a:buFont typeface="+mj-lt"/>
              <a:buAutoNum type="romanLcPeriod"/>
              <a:defRPr/>
            </a:pPr>
            <a:r>
              <a:rPr lang="en-US" sz="2800" dirty="0">
                <a:latin typeface="Cordia New" charset="0"/>
                <a:ea typeface="Cordia New" charset="0"/>
                <a:cs typeface="Cordia New" charset="0"/>
              </a:rPr>
              <a:t>Mass Definition</a:t>
            </a:r>
          </a:p>
          <a:p>
            <a:pPr marL="1428750" lvl="2" indent="-514350">
              <a:lnSpc>
                <a:spcPct val="100000"/>
              </a:lnSpc>
              <a:spcBef>
                <a:spcPts val="0"/>
              </a:spcBef>
              <a:buFont typeface="+mj-lt"/>
              <a:buAutoNum type="romanLcPeriod"/>
              <a:defRPr/>
            </a:pPr>
            <a:r>
              <a:rPr lang="en-US" sz="2800" dirty="0">
                <a:latin typeface="Cordia New" charset="0"/>
                <a:ea typeface="Cordia New" charset="0"/>
                <a:cs typeface="Cordia New" charset="0"/>
              </a:rPr>
              <a:t>Spin/Velocity</a:t>
            </a:r>
          </a:p>
          <a:p>
            <a:pPr marL="1428750" lvl="2" indent="-514350">
              <a:lnSpc>
                <a:spcPct val="100000"/>
              </a:lnSpc>
              <a:spcBef>
                <a:spcPts val="0"/>
              </a:spcBef>
              <a:buFont typeface="+mj-lt"/>
              <a:buAutoNum type="romanLcPeriod"/>
              <a:defRPr/>
            </a:pPr>
            <a:r>
              <a:rPr lang="en-US" sz="2800" dirty="0">
                <a:latin typeface="Cordia New" charset="0"/>
                <a:ea typeface="Cordia New" charset="0"/>
                <a:cs typeface="Cordia New" charset="0"/>
              </a:rPr>
              <a:t>Oscillation</a:t>
            </a:r>
          </a:p>
          <a:p>
            <a:pPr marL="1428750" lvl="2" indent="-514350">
              <a:lnSpc>
                <a:spcPct val="100000"/>
              </a:lnSpc>
              <a:spcBef>
                <a:spcPts val="0"/>
              </a:spcBef>
              <a:buFont typeface="+mj-lt"/>
              <a:buAutoNum type="romanLcPeriod"/>
              <a:defRPr/>
            </a:pPr>
            <a:r>
              <a:rPr lang="en-US" sz="2800" dirty="0">
                <a:latin typeface="Cordia New" charset="0"/>
                <a:ea typeface="Cordia New" charset="0"/>
                <a:cs typeface="Cordia New" charset="0"/>
              </a:rPr>
              <a:t>Interpretation of Forces</a:t>
            </a:r>
          </a:p>
        </p:txBody>
      </p:sp>
    </p:spTree>
    <p:extLst>
      <p:ext uri="{BB962C8B-B14F-4D97-AF65-F5344CB8AC3E}">
        <p14:creationId xmlns:p14="http://schemas.microsoft.com/office/powerpoint/2010/main" val="10778856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solidFill>
                  <a:srgbClr val="FFFFFF"/>
                </a:solidFill>
                <a:latin typeface="Angsana New" charset="0"/>
                <a:ea typeface="Angsana New" charset="0"/>
                <a:cs typeface="Angsana New" charset="0"/>
              </a:rPr>
              <a:t>Radial Distribution</a:t>
            </a:r>
            <a:endParaRPr lang="en-US" sz="6000" cap="small" dirty="0">
              <a:solidFill>
                <a:srgbClr val="FFFFFF"/>
              </a:solidFill>
              <a:latin typeface="Angsana New" charset="0"/>
              <a:ea typeface="Angsana New" charset="0"/>
              <a:cs typeface="Angsana New" charset="0"/>
            </a:endParaRP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None/>
              <a:tabLst/>
              <a:defRPr/>
            </a:pPr>
            <a:r>
              <a:rPr lang="en-US" sz="3200" dirty="0" smtClean="0">
                <a:latin typeface="Cordia New" charset="0"/>
                <a:ea typeface="Cordia New" charset="0"/>
                <a:cs typeface="Cordia New" charset="0"/>
              </a:rPr>
              <a:t>The radial distribution was mentioned in the Plummer Sphere slide for the bulge, halo, and companion; however, for the disc we used the Galactic Package for one set of distributed points and a Plummer Sphere initialization set using:</a:t>
            </a:r>
            <a:endParaRPr lang="en-US" sz="3200" dirty="0" smtClean="0">
              <a:latin typeface="Cordia New" charset="0"/>
              <a:ea typeface="Cordia New" charset="0"/>
              <a:cs typeface="Cordia New" charset="0"/>
            </a:endParaRPr>
          </a:p>
        </p:txBody>
      </p:sp>
      <p:sp>
        <p:nvSpPr>
          <p:cNvPr id="7" name="Footer Placeholder 6"/>
          <p:cNvSpPr>
            <a:spLocks noGrp="1"/>
          </p:cNvSpPr>
          <p:nvPr>
            <p:ph type="ftr" sz="quarter" idx="11"/>
          </p:nvPr>
        </p:nvSpPr>
        <p:spPr/>
        <p:txBody>
          <a:bodyPr/>
          <a:lstStyle/>
          <a:p>
            <a:r>
              <a:rPr lang="en-US" smtClean="0"/>
              <a:t>A Simulated Model: The Cartwheel Galaxy - N-Body</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4" name="Picture 3"/>
          <p:cNvPicPr>
            <a:picLocks noChangeAspect="1"/>
          </p:cNvPicPr>
          <p:nvPr/>
        </p:nvPicPr>
        <p:blipFill>
          <a:blip r:embed="rId3"/>
          <a:stretch>
            <a:fillRect/>
          </a:stretch>
        </p:blipFill>
        <p:spPr>
          <a:xfrm>
            <a:off x="1257299" y="3645694"/>
            <a:ext cx="2033133" cy="646906"/>
          </a:xfrm>
          <a:prstGeom prst="rect">
            <a:avLst/>
          </a:prstGeom>
        </p:spPr>
      </p:pic>
      <p:pic>
        <p:nvPicPr>
          <p:cNvPr id="9" name="Picture 8"/>
          <p:cNvPicPr>
            <a:picLocks noChangeAspect="1"/>
          </p:cNvPicPr>
          <p:nvPr/>
        </p:nvPicPr>
        <p:blipFill>
          <a:blip r:embed="rId4"/>
          <a:stretch>
            <a:fillRect/>
          </a:stretch>
        </p:blipFill>
        <p:spPr>
          <a:xfrm>
            <a:off x="3709531" y="3435747"/>
            <a:ext cx="3400636" cy="856853"/>
          </a:xfrm>
          <a:prstGeom prst="rect">
            <a:avLst/>
          </a:prstGeom>
        </p:spPr>
      </p:pic>
      <p:pic>
        <p:nvPicPr>
          <p:cNvPr id="10" name="Picture 9"/>
          <p:cNvPicPr>
            <a:picLocks noChangeAspect="1"/>
          </p:cNvPicPr>
          <p:nvPr/>
        </p:nvPicPr>
        <p:blipFill>
          <a:blip r:embed="rId5"/>
          <a:stretch>
            <a:fillRect/>
          </a:stretch>
        </p:blipFill>
        <p:spPr>
          <a:xfrm>
            <a:off x="1257299" y="5146276"/>
            <a:ext cx="2839422" cy="721123"/>
          </a:xfrm>
          <a:prstGeom prst="rect">
            <a:avLst/>
          </a:prstGeom>
        </p:spPr>
      </p:pic>
      <p:pic>
        <p:nvPicPr>
          <p:cNvPr id="11" name="Picture 10"/>
          <p:cNvPicPr>
            <a:picLocks noChangeAspect="1"/>
          </p:cNvPicPr>
          <p:nvPr/>
        </p:nvPicPr>
        <p:blipFill>
          <a:blip r:embed="rId6"/>
          <a:stretch>
            <a:fillRect/>
          </a:stretch>
        </p:blipFill>
        <p:spPr>
          <a:xfrm>
            <a:off x="1121259" y="4407297"/>
            <a:ext cx="7032141" cy="660160"/>
          </a:xfrm>
          <a:prstGeom prst="rect">
            <a:avLst/>
          </a:prstGeom>
        </p:spPr>
      </p:pic>
    </p:spTree>
    <p:extLst>
      <p:ext uri="{BB962C8B-B14F-4D97-AF65-F5344CB8AC3E}">
        <p14:creationId xmlns:p14="http://schemas.microsoft.com/office/powerpoint/2010/main" val="1724305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err="1" smtClean="0">
                <a:solidFill>
                  <a:srgbClr val="FFFFFF"/>
                </a:solidFill>
                <a:latin typeface="Angsana New" charset="0"/>
                <a:ea typeface="Angsana New" charset="0"/>
                <a:cs typeface="Angsana New" charset="0"/>
              </a:rPr>
              <a:t>Epicyclic</a:t>
            </a:r>
            <a:r>
              <a:rPr lang="en-US" sz="4800" cap="small" dirty="0" smtClean="0">
                <a:solidFill>
                  <a:srgbClr val="FFFFFF"/>
                </a:solidFill>
                <a:latin typeface="Angsana New" charset="0"/>
                <a:ea typeface="Angsana New" charset="0"/>
                <a:cs typeface="Angsana New" charset="0"/>
              </a:rPr>
              <a:t> Approximation</a:t>
            </a:r>
            <a:endParaRPr lang="en-US" sz="6000" cap="small" dirty="0">
              <a:solidFill>
                <a:srgbClr val="FFFFFF"/>
              </a:solidFill>
              <a:latin typeface="Angsana New" charset="0"/>
              <a:ea typeface="Angsana New" charset="0"/>
              <a:cs typeface="Angsana New" charset="0"/>
            </a:endParaRP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None/>
              <a:tabLst/>
              <a:defRPr/>
            </a:pPr>
            <a:r>
              <a:rPr lang="en-US" sz="3200" dirty="0" smtClean="0">
                <a:latin typeface="Cordia New" charset="0"/>
                <a:ea typeface="Cordia New" charset="0"/>
                <a:cs typeface="Cordia New" charset="0"/>
              </a:rPr>
              <a:t>Taking                                                         can be approximated by at close range, </a:t>
            </a:r>
          </a:p>
          <a:p>
            <a:pPr marL="0" marR="0" lvl="0" indent="0" defTabSz="914400" eaLnBrk="1" fontAlgn="auto" latinLnBrk="0" hangingPunct="1">
              <a:lnSpc>
                <a:spcPct val="100000"/>
              </a:lnSpc>
              <a:spcBef>
                <a:spcPts val="0"/>
              </a:spcBef>
              <a:spcAft>
                <a:spcPts val="0"/>
              </a:spcAft>
              <a:buClrTx/>
              <a:buSzTx/>
              <a:buNone/>
              <a:tabLst/>
              <a:defRPr/>
            </a:pPr>
            <a:r>
              <a:rPr lang="en-US" sz="3200" dirty="0">
                <a:latin typeface="Cordia New" charset="0"/>
                <a:ea typeface="Cordia New" charset="0"/>
                <a:cs typeface="Cordia New" charset="0"/>
              </a:rPr>
              <a:t> </a:t>
            </a:r>
            <a:r>
              <a:rPr lang="en-US" sz="3200" dirty="0" smtClean="0">
                <a:latin typeface="Cordia New" charset="0"/>
                <a:ea typeface="Cordia New" charset="0"/>
                <a:cs typeface="Cordia New" charset="0"/>
              </a:rPr>
              <a:t>     </a:t>
            </a:r>
          </a:p>
          <a:p>
            <a:pPr marL="0" lvl="0" indent="0">
              <a:lnSpc>
                <a:spcPct val="100000"/>
              </a:lnSpc>
              <a:spcBef>
                <a:spcPts val="0"/>
              </a:spcBef>
              <a:buNone/>
              <a:defRPr/>
            </a:pPr>
            <a:r>
              <a:rPr lang="en-US" sz="3200" dirty="0">
                <a:latin typeface="Cordia New" charset="0"/>
                <a:ea typeface="Cordia New" charset="0"/>
                <a:cs typeface="Cordia New" charset="0"/>
              </a:rPr>
              <a:t> </a:t>
            </a:r>
            <a:r>
              <a:rPr lang="en-US" sz="3200" dirty="0" smtClean="0">
                <a:latin typeface="Cordia New" charset="0"/>
                <a:ea typeface="Cordia New" charset="0"/>
                <a:cs typeface="Cordia New" charset="0"/>
              </a:rPr>
              <a:t>             and at nearly large radii,                    (</a:t>
            </a:r>
            <a:r>
              <a:rPr lang="en-US" sz="3200" dirty="0" err="1" smtClean="0">
                <a:latin typeface="Cordia New" charset="0"/>
                <a:ea typeface="Cordia New" charset="0"/>
                <a:cs typeface="Cordia New" charset="0"/>
              </a:rPr>
              <a:t>Binney</a:t>
            </a:r>
            <a:r>
              <a:rPr lang="en-US" sz="3200" dirty="0" smtClean="0">
                <a:latin typeface="Cordia New" charset="0"/>
                <a:ea typeface="Cordia New" charset="0"/>
                <a:cs typeface="Cordia New" charset="0"/>
              </a:rPr>
              <a:t> and Tremaine 2008). </a:t>
            </a:r>
            <a:r>
              <a:rPr lang="en-US" sz="3200" dirty="0">
                <a:latin typeface="Cordia New" charset="0"/>
                <a:ea typeface="Cordia New" charset="0"/>
                <a:cs typeface="Cordia New" charset="0"/>
              </a:rPr>
              <a:t>Setting the near approximate </a:t>
            </a:r>
            <a:r>
              <a:rPr lang="en-US" sz="3200" dirty="0" smtClean="0">
                <a:latin typeface="Cordia New" charset="0"/>
                <a:ea typeface="Cordia New" charset="0"/>
                <a:cs typeface="Cordia New" charset="0"/>
              </a:rPr>
              <a:t>frequency; however, our model used a different approach.</a:t>
            </a:r>
            <a:endParaRPr lang="en-US" sz="3200" dirty="0" smtClean="0">
              <a:latin typeface="Cordia New" charset="0"/>
              <a:ea typeface="Cordia New" charset="0"/>
              <a:cs typeface="Cordia New" charset="0"/>
            </a:endParaRPr>
          </a:p>
          <a:p>
            <a:pPr marL="0" marR="0" lvl="0" indent="0" defTabSz="914400" eaLnBrk="1" fontAlgn="auto" latinLnBrk="0" hangingPunct="1">
              <a:lnSpc>
                <a:spcPct val="100000"/>
              </a:lnSpc>
              <a:spcBef>
                <a:spcPts val="0"/>
              </a:spcBef>
              <a:spcAft>
                <a:spcPts val="0"/>
              </a:spcAft>
              <a:buClrTx/>
              <a:buSzTx/>
              <a:buNone/>
              <a:tabLst/>
              <a:defRPr/>
            </a:pPr>
            <a:r>
              <a:rPr lang="en-US" sz="3200" dirty="0" smtClean="0">
                <a:latin typeface="Cordia New" charset="0"/>
                <a:ea typeface="Cordia New" charset="0"/>
                <a:cs typeface="Cordia New" charset="0"/>
              </a:rPr>
              <a:t>                    </a:t>
            </a:r>
          </a:p>
        </p:txBody>
      </p:sp>
      <p:sp>
        <p:nvSpPr>
          <p:cNvPr id="7" name="Footer Placeholder 6"/>
          <p:cNvSpPr>
            <a:spLocks noGrp="1"/>
          </p:cNvSpPr>
          <p:nvPr>
            <p:ph type="ftr" sz="quarter" idx="11"/>
          </p:nvPr>
        </p:nvSpPr>
        <p:spPr/>
        <p:txBody>
          <a:bodyPr/>
          <a:lstStyle/>
          <a:p>
            <a:r>
              <a:rPr lang="en-US" smtClean="0"/>
              <a:t>A Simulated Model: The Cartwheel Galaxy - N-Body</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9" name="Picture 8"/>
          <p:cNvPicPr>
            <a:picLocks noChangeAspect="1"/>
          </p:cNvPicPr>
          <p:nvPr/>
        </p:nvPicPr>
        <p:blipFill>
          <a:blip r:embed="rId3"/>
          <a:stretch>
            <a:fillRect/>
          </a:stretch>
        </p:blipFill>
        <p:spPr>
          <a:xfrm>
            <a:off x="1888235" y="1734185"/>
            <a:ext cx="3577383" cy="789559"/>
          </a:xfrm>
          <a:prstGeom prst="rect">
            <a:avLst/>
          </a:prstGeom>
        </p:spPr>
      </p:pic>
      <p:pic>
        <p:nvPicPr>
          <p:cNvPr id="12" name="Picture 11"/>
          <p:cNvPicPr>
            <a:picLocks noChangeAspect="1"/>
          </p:cNvPicPr>
          <p:nvPr/>
        </p:nvPicPr>
        <p:blipFill>
          <a:blip r:embed="rId4"/>
          <a:stretch>
            <a:fillRect/>
          </a:stretch>
        </p:blipFill>
        <p:spPr>
          <a:xfrm>
            <a:off x="5608828" y="2058416"/>
            <a:ext cx="250342" cy="227584"/>
          </a:xfrm>
          <a:prstGeom prst="rect">
            <a:avLst/>
          </a:prstGeom>
        </p:spPr>
      </p:pic>
      <p:pic>
        <p:nvPicPr>
          <p:cNvPr id="14" name="Picture 13"/>
          <p:cNvPicPr>
            <a:picLocks noChangeAspect="1"/>
          </p:cNvPicPr>
          <p:nvPr/>
        </p:nvPicPr>
        <p:blipFill>
          <a:blip r:embed="rId5"/>
          <a:stretch>
            <a:fillRect/>
          </a:stretch>
        </p:blipFill>
        <p:spPr>
          <a:xfrm>
            <a:off x="982726" y="2651760"/>
            <a:ext cx="941894" cy="828039"/>
          </a:xfrm>
          <a:prstGeom prst="rect">
            <a:avLst/>
          </a:prstGeom>
        </p:spPr>
      </p:pic>
      <p:pic>
        <p:nvPicPr>
          <p:cNvPr id="16" name="Picture 15"/>
          <p:cNvPicPr>
            <a:picLocks noChangeAspect="1"/>
          </p:cNvPicPr>
          <p:nvPr/>
        </p:nvPicPr>
        <p:blipFill>
          <a:blip r:embed="rId6"/>
          <a:stretch>
            <a:fillRect/>
          </a:stretch>
        </p:blipFill>
        <p:spPr>
          <a:xfrm>
            <a:off x="4957064" y="2622646"/>
            <a:ext cx="1334008" cy="943006"/>
          </a:xfrm>
          <a:prstGeom prst="rect">
            <a:avLst/>
          </a:prstGeom>
        </p:spPr>
      </p:pic>
      <p:sp>
        <p:nvSpPr>
          <p:cNvPr id="10" name="TextBox 9"/>
          <p:cNvSpPr txBox="1"/>
          <p:nvPr/>
        </p:nvSpPr>
        <p:spPr>
          <a:xfrm>
            <a:off x="652170" y="4037071"/>
            <a:ext cx="5207000" cy="1754326"/>
          </a:xfrm>
          <a:prstGeom prst="rect">
            <a:avLst/>
          </a:prstGeom>
          <a:noFill/>
        </p:spPr>
        <p:txBody>
          <a:bodyPr wrap="square" rtlCol="0">
            <a:spAutoFit/>
          </a:bodyPr>
          <a:lstStyle/>
          <a:p>
            <a:r>
              <a:rPr lang="en-US" dirty="0" smtClean="0"/>
              <a:t>The velocity dispersion is based off the </a:t>
            </a:r>
            <a:r>
              <a:rPr lang="en-US" dirty="0" err="1" smtClean="0"/>
              <a:t>epicyclic</a:t>
            </a:r>
            <a:r>
              <a:rPr lang="en-US" dirty="0" smtClean="0"/>
              <a:t> approximation using a series of if statements in the code and a generalization that at small enough radii, the epicyclical frequency is proportional to 1/r, and the rest is equivalent to the exact in our model, but can be even more specified approximately.</a:t>
            </a:r>
            <a:endParaRPr lang="en-US"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0066" y="4252970"/>
            <a:ext cx="5041067" cy="1278017"/>
          </a:xfrm>
          <a:prstGeom prst="rect">
            <a:avLst/>
          </a:prstGeom>
        </p:spPr>
      </p:pic>
    </p:spTree>
    <p:extLst>
      <p:ext uri="{BB962C8B-B14F-4D97-AF65-F5344CB8AC3E}">
        <p14:creationId xmlns:p14="http://schemas.microsoft.com/office/powerpoint/2010/main" val="209132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err="1">
                <a:solidFill>
                  <a:srgbClr val="FFFFFF"/>
                </a:solidFill>
                <a:latin typeface="Angsana New" charset="0"/>
                <a:ea typeface="Angsana New" charset="0"/>
                <a:cs typeface="Angsana New" charset="0"/>
              </a:rPr>
              <a:t>Epicyclic</a:t>
            </a:r>
            <a:r>
              <a:rPr lang="en-US" sz="4800" cap="small" dirty="0">
                <a:solidFill>
                  <a:srgbClr val="FFFFFF"/>
                </a:solidFill>
                <a:latin typeface="Angsana New" charset="0"/>
                <a:ea typeface="Angsana New" charset="0"/>
                <a:cs typeface="Angsana New" charset="0"/>
              </a:rPr>
              <a:t> Approximation</a:t>
            </a:r>
            <a:endParaRPr lang="en-US" sz="4800" cap="small" dirty="0">
              <a:solidFill>
                <a:srgbClr val="FFFFFF"/>
              </a:solidFill>
              <a:latin typeface="Angsana New" charset="0"/>
              <a:ea typeface="Angsana New" charset="0"/>
              <a:cs typeface="Angsana New"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690688"/>
            <a:ext cx="4351338" cy="4351338"/>
          </a:xfrm>
        </p:spPr>
      </p:pic>
      <p:sp>
        <p:nvSpPr>
          <p:cNvPr id="4" name="Footer Placeholder 3"/>
          <p:cNvSpPr>
            <a:spLocks noGrp="1"/>
          </p:cNvSpPr>
          <p:nvPr>
            <p:ph type="ftr" sz="quarter" idx="11"/>
          </p:nvPr>
        </p:nvSpPr>
        <p:spPr/>
        <p:txBody>
          <a:bodyPr/>
          <a:lstStyle/>
          <a:p>
            <a:r>
              <a:rPr lang="en-US" smtClean="0"/>
              <a:t>The Cartwheel Galaxy</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TextBox 7"/>
          <p:cNvSpPr txBox="1"/>
          <p:nvPr/>
        </p:nvSpPr>
        <p:spPr>
          <a:xfrm>
            <a:off x="622300" y="1690688"/>
            <a:ext cx="5156200" cy="3416320"/>
          </a:xfrm>
          <a:prstGeom prst="rect">
            <a:avLst/>
          </a:prstGeom>
          <a:noFill/>
        </p:spPr>
        <p:txBody>
          <a:bodyPr wrap="square" rtlCol="0">
            <a:spAutoFit/>
          </a:bodyPr>
          <a:lstStyle/>
          <a:p>
            <a:r>
              <a:rPr lang="en-US" sz="2400" dirty="0" smtClean="0">
                <a:latin typeface="Cordia New" charset="0"/>
                <a:ea typeface="Cordia New" charset="0"/>
                <a:cs typeface="Cordia New" charset="0"/>
              </a:rPr>
              <a:t>Here is a graph of the exact Epicycle Frequency and</a:t>
            </a:r>
          </a:p>
          <a:p>
            <a:r>
              <a:rPr lang="en-US" sz="2400" dirty="0" smtClean="0">
                <a:latin typeface="Cordia New" charset="0"/>
                <a:ea typeface="Cordia New" charset="0"/>
                <a:cs typeface="Cordia New" charset="0"/>
              </a:rPr>
              <a:t>It is plotted using G in [Tm/(years</a:t>
            </a:r>
            <a:r>
              <a:rPr lang="en-US" sz="2400" baseline="30000" dirty="0" smtClean="0">
                <a:latin typeface="Cordia New" charset="0"/>
                <a:ea typeface="Cordia New" charset="0"/>
                <a:cs typeface="Cordia New" charset="0"/>
              </a:rPr>
              <a:t>2</a:t>
            </a:r>
            <a:r>
              <a:rPr lang="en-US" sz="2400" dirty="0" smtClean="0">
                <a:latin typeface="Cordia New" charset="0"/>
                <a:ea typeface="Cordia New" charset="0"/>
                <a:cs typeface="Cordia New" charset="0"/>
              </a:rPr>
              <a:t> * </a:t>
            </a:r>
            <a:r>
              <a:rPr lang="en-US" sz="2400" dirty="0" err="1" smtClean="0">
                <a:latin typeface="Cordia New" charset="0"/>
                <a:ea typeface="Cordia New" charset="0"/>
                <a:cs typeface="Cordia New" charset="0"/>
              </a:rPr>
              <a:t>M_Solar</a:t>
            </a:r>
            <a:r>
              <a:rPr lang="en-US" sz="2400" dirty="0" smtClean="0">
                <a:latin typeface="Cordia New" charset="0"/>
                <a:ea typeface="Cordia New" charset="0"/>
                <a:cs typeface="Cordia New" charset="0"/>
              </a:rPr>
              <a:t>)], where </a:t>
            </a:r>
            <a:r>
              <a:rPr lang="el-GR" sz="2400" dirty="0" smtClean="0">
                <a:latin typeface="Cordia New" charset="0"/>
                <a:ea typeface="Cordia New" charset="0"/>
                <a:cs typeface="Cordia New" charset="0"/>
              </a:rPr>
              <a:t>κ</a:t>
            </a:r>
            <a:r>
              <a:rPr lang="en-US" sz="2400" dirty="0" smtClean="0">
                <a:latin typeface="Cordia New" charset="0"/>
                <a:ea typeface="Cordia New" charset="0"/>
                <a:cs typeface="Cordia New" charset="0"/>
              </a:rPr>
              <a:t> is in [years</a:t>
            </a:r>
            <a:r>
              <a:rPr lang="en-US" sz="2400" baseline="30000" dirty="0" smtClean="0">
                <a:latin typeface="Cordia New" charset="0"/>
                <a:ea typeface="Cordia New" charset="0"/>
                <a:cs typeface="Cordia New" charset="0"/>
              </a:rPr>
              <a:t>-1</a:t>
            </a:r>
            <a:r>
              <a:rPr lang="en-US" sz="2400" dirty="0" smtClean="0">
                <a:latin typeface="Cordia New" charset="0"/>
                <a:ea typeface="Cordia New" charset="0"/>
                <a:cs typeface="Cordia New" charset="0"/>
              </a:rPr>
              <a:t>]. </a:t>
            </a:r>
          </a:p>
          <a:p>
            <a:r>
              <a:rPr lang="en-US" sz="2400" dirty="0">
                <a:latin typeface="Cordia New" charset="0"/>
                <a:ea typeface="Cordia New" charset="0"/>
                <a:cs typeface="Cordia New" charset="0"/>
              </a:rPr>
              <a:t>	</a:t>
            </a:r>
            <a:r>
              <a:rPr lang="en-US" sz="2400" dirty="0" smtClean="0">
                <a:latin typeface="Cordia New" charset="0"/>
                <a:ea typeface="Cordia New" charset="0"/>
                <a:cs typeface="Cordia New" charset="0"/>
              </a:rPr>
              <a:t>The graph illustrates a very linear approximate </a:t>
            </a:r>
            <a:r>
              <a:rPr lang="el-GR" sz="2400" dirty="0" smtClean="0">
                <a:latin typeface="Cordia New" charset="0"/>
                <a:ea typeface="Cordia New" charset="0"/>
                <a:cs typeface="Cordia New" charset="0"/>
              </a:rPr>
              <a:t>κ</a:t>
            </a:r>
            <a:r>
              <a:rPr lang="en-US" sz="2400" dirty="0" smtClean="0">
                <a:latin typeface="Cordia New" charset="0"/>
                <a:ea typeface="Cordia New" charset="0"/>
                <a:cs typeface="Cordia New" charset="0"/>
              </a:rPr>
              <a:t> </a:t>
            </a:r>
          </a:p>
          <a:p>
            <a:r>
              <a:rPr lang="en-US" sz="2400" dirty="0" smtClean="0">
                <a:latin typeface="Cordia New" charset="0"/>
                <a:ea typeface="Cordia New" charset="0"/>
                <a:cs typeface="Cordia New" charset="0"/>
              </a:rPr>
              <a:t>that at very small radii is approximately 1 divided by a very small number, so no matter where you are in the distribution you will find a very large number; therefore it is accepted in various literature as equivalent to the actual, and is simple to compute.</a:t>
            </a:r>
            <a:endParaRPr lang="en-US" sz="2400" dirty="0">
              <a:latin typeface="Cordia New" charset="0"/>
              <a:ea typeface="Cordia New" charset="0"/>
              <a:cs typeface="Cordia New" charset="0"/>
            </a:endParaRPr>
          </a:p>
        </p:txBody>
      </p:sp>
    </p:spTree>
    <p:extLst>
      <p:ext uri="{BB962C8B-B14F-4D97-AF65-F5344CB8AC3E}">
        <p14:creationId xmlns:p14="http://schemas.microsoft.com/office/powerpoint/2010/main" val="1198162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solidFill>
                  <a:srgbClr val="FFFFFF"/>
                </a:solidFill>
                <a:latin typeface="Angsana New" charset="0"/>
                <a:ea typeface="Angsana New" charset="0"/>
                <a:cs typeface="Angsana New" charset="0"/>
              </a:rPr>
              <a:t>Velocity </a:t>
            </a:r>
            <a:r>
              <a:rPr lang="en-US" sz="4800" cap="small" dirty="0" smtClean="0">
                <a:solidFill>
                  <a:srgbClr val="FFFFFF"/>
                </a:solidFill>
                <a:latin typeface="Angsana New" charset="0"/>
                <a:ea typeface="Angsana New" charset="0"/>
                <a:cs typeface="Angsana New" charset="0"/>
              </a:rPr>
              <a:t>Dispersion</a:t>
            </a:r>
            <a:endParaRPr lang="en-US" sz="6000" cap="small" dirty="0">
              <a:solidFill>
                <a:srgbClr val="FFFFFF"/>
              </a:solidFill>
              <a:latin typeface="Angsana New" charset="0"/>
              <a:ea typeface="Angsana New" charset="0"/>
              <a:cs typeface="Angsana New" charset="0"/>
            </a:endParaRPr>
          </a:p>
        </p:txBody>
      </p:sp>
      <p:sp>
        <p:nvSpPr>
          <p:cNvPr id="3" name="Content Placeholder 2"/>
          <p:cNvSpPr>
            <a:spLocks noGrp="1"/>
          </p:cNvSpPr>
          <p:nvPr>
            <p:ph idx="1"/>
          </p:nvPr>
        </p:nvSpPr>
        <p:spPr>
          <a:xfrm>
            <a:off x="838200" y="1825625"/>
            <a:ext cx="4191000" cy="4351338"/>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None/>
              <a:tabLst/>
              <a:defRPr/>
            </a:pPr>
            <a:r>
              <a:rPr lang="en-US" sz="3200" dirty="0" smtClean="0">
                <a:latin typeface="Cordia New" charset="0"/>
                <a:ea typeface="Cordia New" charset="0"/>
                <a:cs typeface="Cordia New" charset="0"/>
              </a:rPr>
              <a:t>There are two major concerns about the circular velocity for any rotating body:</a:t>
            </a:r>
            <a:r>
              <a:rPr lang="en-US" sz="3200" dirty="0" smtClean="0">
                <a:latin typeface="Cordia New" charset="0"/>
                <a:ea typeface="Cordia New" charset="0"/>
                <a:cs typeface="Cordia New" charset="0"/>
              </a:rPr>
              <a:t/>
            </a:r>
            <a:br>
              <a:rPr lang="en-US" sz="3200" dirty="0" smtClean="0">
                <a:latin typeface="Cordia New" charset="0"/>
                <a:ea typeface="Cordia New" charset="0"/>
                <a:cs typeface="Cordia New" charset="0"/>
              </a:rPr>
            </a:br>
            <a:endParaRPr lang="en-US" sz="3200" dirty="0">
              <a:latin typeface="Cordia New" charset="0"/>
              <a:ea typeface="Cordia New" charset="0"/>
              <a:cs typeface="Cordia New" charset="0"/>
            </a:endParaRPr>
          </a:p>
          <a:p>
            <a:pPr marL="0" marR="0" lvl="0" indent="0" defTabSz="914400" eaLnBrk="1" fontAlgn="auto" latinLnBrk="0" hangingPunct="1">
              <a:lnSpc>
                <a:spcPct val="100000"/>
              </a:lnSpc>
              <a:spcBef>
                <a:spcPts val="0"/>
              </a:spcBef>
              <a:spcAft>
                <a:spcPts val="0"/>
              </a:spcAft>
              <a:buClrTx/>
              <a:buSzTx/>
              <a:buNone/>
              <a:tabLst/>
              <a:defRPr/>
            </a:pPr>
            <a:r>
              <a:rPr lang="en-US" sz="3200" dirty="0" smtClean="0">
                <a:latin typeface="Cordia New" charset="0"/>
                <a:ea typeface="Cordia New" charset="0"/>
                <a:cs typeface="Cordia New" charset="0"/>
              </a:rPr>
              <a:t>1. </a:t>
            </a:r>
          </a:p>
          <a:p>
            <a:pPr marL="0" marR="0" lvl="0" indent="0" defTabSz="914400" eaLnBrk="1" fontAlgn="auto" latinLnBrk="0" hangingPunct="1">
              <a:lnSpc>
                <a:spcPct val="100000"/>
              </a:lnSpc>
              <a:spcBef>
                <a:spcPts val="0"/>
              </a:spcBef>
              <a:spcAft>
                <a:spcPts val="0"/>
              </a:spcAft>
              <a:buClrTx/>
              <a:buSzTx/>
              <a:buNone/>
              <a:tabLst/>
              <a:defRPr/>
            </a:pPr>
            <a:endParaRPr lang="en-US" sz="3200" dirty="0" smtClean="0">
              <a:latin typeface="Cordia New" charset="0"/>
              <a:ea typeface="Cordia New" charset="0"/>
              <a:cs typeface="Cordia New" charset="0"/>
            </a:endParaRPr>
          </a:p>
          <a:p>
            <a:pPr marL="0" marR="0" lvl="0" indent="0" defTabSz="914400" eaLnBrk="1" fontAlgn="auto" latinLnBrk="0" hangingPunct="1">
              <a:lnSpc>
                <a:spcPct val="100000"/>
              </a:lnSpc>
              <a:spcBef>
                <a:spcPts val="0"/>
              </a:spcBef>
              <a:spcAft>
                <a:spcPts val="0"/>
              </a:spcAft>
              <a:buClrTx/>
              <a:buSzTx/>
              <a:buNone/>
              <a:tabLst/>
              <a:defRPr/>
            </a:pPr>
            <a:r>
              <a:rPr lang="en-US" sz="3200" dirty="0" smtClean="0">
                <a:latin typeface="Cordia New" charset="0"/>
                <a:ea typeface="Cordia New" charset="0"/>
                <a:cs typeface="Cordia New" charset="0"/>
              </a:rPr>
              <a:t>2. </a:t>
            </a:r>
            <a:endParaRPr lang="en-US" sz="3200" dirty="0" smtClean="0">
              <a:latin typeface="Cordia New" charset="0"/>
              <a:ea typeface="Cordia New" charset="0"/>
              <a:cs typeface="Cordia New" charset="0"/>
            </a:endParaRPr>
          </a:p>
          <a:p>
            <a:pPr marL="0" marR="0" lvl="0" indent="0" defTabSz="914400" eaLnBrk="1" fontAlgn="auto" latinLnBrk="0" hangingPunct="1">
              <a:lnSpc>
                <a:spcPct val="100000"/>
              </a:lnSpc>
              <a:spcBef>
                <a:spcPts val="0"/>
              </a:spcBef>
              <a:spcAft>
                <a:spcPts val="0"/>
              </a:spcAft>
              <a:buClrTx/>
              <a:buSzTx/>
              <a:buNone/>
              <a:tabLst/>
              <a:defRPr/>
            </a:pPr>
            <a:endParaRPr lang="en-US" sz="3200" dirty="0">
              <a:latin typeface="Cordia New" charset="0"/>
              <a:ea typeface="Cordia New" charset="0"/>
              <a:cs typeface="Cordia New" charset="0"/>
            </a:endParaRPr>
          </a:p>
          <a:p>
            <a:pPr marL="0" marR="0" lvl="0" indent="0" defTabSz="914400" eaLnBrk="1" fontAlgn="auto" latinLnBrk="0" hangingPunct="1">
              <a:lnSpc>
                <a:spcPct val="100000"/>
              </a:lnSpc>
              <a:spcBef>
                <a:spcPts val="0"/>
              </a:spcBef>
              <a:spcAft>
                <a:spcPts val="0"/>
              </a:spcAft>
              <a:buClrTx/>
              <a:buSzTx/>
              <a:buNone/>
              <a:tabLst/>
              <a:defRPr/>
            </a:pPr>
            <a:r>
              <a:rPr lang="en-US" sz="3200" dirty="0" smtClean="0">
                <a:latin typeface="Cordia New" charset="0"/>
                <a:ea typeface="Cordia New" charset="0"/>
                <a:cs typeface="Cordia New" charset="0"/>
              </a:rPr>
              <a:t>3. </a:t>
            </a:r>
            <a:endParaRPr lang="en-US" sz="3200" dirty="0" smtClean="0">
              <a:latin typeface="Cordia New" charset="0"/>
              <a:ea typeface="Cordia New" charset="0"/>
              <a:cs typeface="Cordia New" charset="0"/>
            </a:endParaRPr>
          </a:p>
        </p:txBody>
      </p:sp>
      <p:sp>
        <p:nvSpPr>
          <p:cNvPr id="7" name="Footer Placeholder 6"/>
          <p:cNvSpPr>
            <a:spLocks noGrp="1"/>
          </p:cNvSpPr>
          <p:nvPr>
            <p:ph type="ftr" sz="quarter" idx="11"/>
          </p:nvPr>
        </p:nvSpPr>
        <p:spPr/>
        <p:txBody>
          <a:bodyPr/>
          <a:lstStyle/>
          <a:p>
            <a:r>
              <a:rPr lang="en-US" smtClean="0"/>
              <a:t>A Simulated Model: The Cartwheel Galaxy - N-Body</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Picture 3"/>
          <p:cNvPicPr>
            <a:picLocks noChangeAspect="1"/>
          </p:cNvPicPr>
          <p:nvPr/>
        </p:nvPicPr>
        <p:blipFill>
          <a:blip r:embed="rId3"/>
          <a:stretch>
            <a:fillRect/>
          </a:stretch>
        </p:blipFill>
        <p:spPr>
          <a:xfrm>
            <a:off x="1384694" y="4364781"/>
            <a:ext cx="1215608" cy="654558"/>
          </a:xfrm>
          <a:prstGeom prst="rect">
            <a:avLst/>
          </a:prstGeom>
        </p:spPr>
      </p:pic>
      <p:pic>
        <p:nvPicPr>
          <p:cNvPr id="6" name="Picture 5"/>
          <p:cNvPicPr>
            <a:picLocks noChangeAspect="1"/>
          </p:cNvPicPr>
          <p:nvPr/>
        </p:nvPicPr>
        <p:blipFill>
          <a:blip r:embed="rId4"/>
          <a:stretch>
            <a:fillRect/>
          </a:stretch>
        </p:blipFill>
        <p:spPr>
          <a:xfrm>
            <a:off x="1384694" y="3574178"/>
            <a:ext cx="1549006" cy="639775"/>
          </a:xfrm>
          <a:prstGeom prst="rect">
            <a:avLst/>
          </a:prstGeom>
        </p:spPr>
      </p:pic>
      <p:sp>
        <p:nvSpPr>
          <p:cNvPr id="10" name="TextBox 9"/>
          <p:cNvSpPr txBox="1"/>
          <p:nvPr/>
        </p:nvSpPr>
        <p:spPr>
          <a:xfrm>
            <a:off x="5842000" y="1825625"/>
            <a:ext cx="4927600" cy="4708981"/>
          </a:xfrm>
          <a:prstGeom prst="rect">
            <a:avLst/>
          </a:prstGeom>
          <a:noFill/>
        </p:spPr>
        <p:txBody>
          <a:bodyPr wrap="square" rtlCol="0">
            <a:spAutoFit/>
          </a:bodyPr>
          <a:lstStyle/>
          <a:p>
            <a:r>
              <a:rPr lang="en-US" sz="2000" dirty="0" smtClean="0">
                <a:latin typeface="Cordia New" charset="0"/>
                <a:ea typeface="Cordia New" charset="0"/>
                <a:cs typeface="Cordia New" charset="0"/>
              </a:rPr>
              <a:t>	The velocity dispersion is taken by the Q-parameter that we set to 1.3; as that felt right for our distribution; however, any of the given Q-parameter values could be used according to </a:t>
            </a:r>
            <a:r>
              <a:rPr lang="en-US" sz="2000" dirty="0" err="1" smtClean="0">
                <a:latin typeface="Cordia New" charset="0"/>
                <a:ea typeface="Cordia New" charset="0"/>
                <a:cs typeface="Cordia New" charset="0"/>
              </a:rPr>
              <a:t>Athanssoula</a:t>
            </a:r>
            <a:r>
              <a:rPr lang="en-US" sz="2000" dirty="0" smtClean="0">
                <a:latin typeface="Cordia New" charset="0"/>
                <a:ea typeface="Cordia New" charset="0"/>
                <a:cs typeface="Cordia New" charset="0"/>
              </a:rPr>
              <a:t> et al.. The Q-parameter is equal to,</a:t>
            </a:r>
          </a:p>
          <a:p>
            <a:endParaRPr lang="en-US" sz="2000" dirty="0">
              <a:latin typeface="Cordia New" charset="0"/>
              <a:ea typeface="Cordia New" charset="0"/>
              <a:cs typeface="Cordia New" charset="0"/>
            </a:endParaRPr>
          </a:p>
          <a:p>
            <a:endParaRPr lang="en-US" sz="2000" dirty="0" smtClean="0">
              <a:latin typeface="Cordia New" charset="0"/>
              <a:ea typeface="Cordia New" charset="0"/>
              <a:cs typeface="Cordia New" charset="0"/>
            </a:endParaRPr>
          </a:p>
          <a:p>
            <a:r>
              <a:rPr lang="en-US" sz="2000" dirty="0">
                <a:latin typeface="Cordia New" charset="0"/>
                <a:ea typeface="Cordia New" charset="0"/>
                <a:cs typeface="Cordia New" charset="0"/>
              </a:rPr>
              <a:t>	</a:t>
            </a:r>
            <a:r>
              <a:rPr lang="en-US" sz="2000" dirty="0" smtClean="0">
                <a:latin typeface="Cordia New" charset="0"/>
                <a:ea typeface="Cordia New" charset="0"/>
                <a:cs typeface="Cordia New" charset="0"/>
              </a:rPr>
              <a:t>	    ,where          , G,        , and        are </a:t>
            </a:r>
          </a:p>
          <a:p>
            <a:endParaRPr lang="en-US" sz="2000" dirty="0">
              <a:latin typeface="Cordia New" charset="0"/>
              <a:ea typeface="Cordia New" charset="0"/>
              <a:cs typeface="Cordia New" charset="0"/>
            </a:endParaRPr>
          </a:p>
          <a:p>
            <a:r>
              <a:rPr lang="en-US" sz="2000" dirty="0" smtClean="0">
                <a:latin typeface="Cordia New" charset="0"/>
                <a:ea typeface="Cordia New" charset="0"/>
                <a:cs typeface="Cordia New" charset="0"/>
              </a:rPr>
              <a:t>the velocity dispersion, gravitational </a:t>
            </a:r>
            <a:r>
              <a:rPr lang="en-US" sz="2000" dirty="0" err="1" smtClean="0">
                <a:latin typeface="Cordia New" charset="0"/>
                <a:ea typeface="Cordia New" charset="0"/>
                <a:cs typeface="Cordia New" charset="0"/>
              </a:rPr>
              <a:t>consant</a:t>
            </a:r>
            <a:r>
              <a:rPr lang="en-US" sz="2000" dirty="0" smtClean="0">
                <a:latin typeface="Cordia New" charset="0"/>
                <a:ea typeface="Cordia New" charset="0"/>
                <a:cs typeface="Cordia New" charset="0"/>
              </a:rPr>
              <a:t>, radial distribution, and the epicycle frequency, respectively. Q is independent on the radius, and therefore can better determine a radial velocity dispersion that is not weighted along ’r’. Solving for the velocity dispersion one obtains numeral ’3’ to the left.           </a:t>
            </a:r>
          </a:p>
          <a:p>
            <a:endParaRPr lang="en-US" sz="2000" dirty="0">
              <a:latin typeface="Cordia New" charset="0"/>
              <a:ea typeface="Cordia New" charset="0"/>
              <a:cs typeface="Cordia New" charset="0"/>
            </a:endParaRPr>
          </a:p>
          <a:p>
            <a:endParaRPr lang="en-US" sz="2000" dirty="0">
              <a:latin typeface="Cordia New" charset="0"/>
              <a:ea typeface="Cordia New" charset="0"/>
              <a:cs typeface="Cordia New" charset="0"/>
            </a:endParaRPr>
          </a:p>
        </p:txBody>
      </p:sp>
      <p:pic>
        <p:nvPicPr>
          <p:cNvPr id="11" name="Picture 10"/>
          <p:cNvPicPr>
            <a:picLocks noChangeAspect="1"/>
          </p:cNvPicPr>
          <p:nvPr/>
        </p:nvPicPr>
        <p:blipFill>
          <a:blip r:embed="rId5"/>
          <a:stretch>
            <a:fillRect/>
          </a:stretch>
        </p:blipFill>
        <p:spPr>
          <a:xfrm>
            <a:off x="5724784" y="3434270"/>
            <a:ext cx="1181102" cy="685801"/>
          </a:xfrm>
          <a:prstGeom prst="rect">
            <a:avLst/>
          </a:prstGeom>
        </p:spPr>
      </p:pic>
      <p:pic>
        <p:nvPicPr>
          <p:cNvPr id="12" name="Picture 11"/>
          <p:cNvPicPr>
            <a:picLocks noChangeAspect="1"/>
          </p:cNvPicPr>
          <p:nvPr/>
        </p:nvPicPr>
        <p:blipFill>
          <a:blip r:embed="rId6"/>
          <a:stretch>
            <a:fillRect/>
          </a:stretch>
        </p:blipFill>
        <p:spPr>
          <a:xfrm>
            <a:off x="1384694" y="5352060"/>
            <a:ext cx="2578098" cy="492182"/>
          </a:xfrm>
          <a:prstGeom prst="rect">
            <a:avLst/>
          </a:prstGeom>
        </p:spPr>
      </p:pic>
      <p:pic>
        <p:nvPicPr>
          <p:cNvPr id="13" name="Picture 12"/>
          <p:cNvPicPr>
            <a:picLocks noChangeAspect="1"/>
          </p:cNvPicPr>
          <p:nvPr/>
        </p:nvPicPr>
        <p:blipFill>
          <a:blip r:embed="rId7"/>
          <a:stretch>
            <a:fillRect/>
          </a:stretch>
        </p:blipFill>
        <p:spPr>
          <a:xfrm>
            <a:off x="7619442" y="3565853"/>
            <a:ext cx="361428" cy="474374"/>
          </a:xfrm>
          <a:prstGeom prst="rect">
            <a:avLst/>
          </a:prstGeom>
        </p:spPr>
      </p:pic>
      <p:pic>
        <p:nvPicPr>
          <p:cNvPr id="14" name="Picture 13"/>
          <p:cNvPicPr>
            <a:picLocks noChangeAspect="1"/>
          </p:cNvPicPr>
          <p:nvPr/>
        </p:nvPicPr>
        <p:blipFill>
          <a:blip r:embed="rId8"/>
          <a:stretch>
            <a:fillRect/>
          </a:stretch>
        </p:blipFill>
        <p:spPr>
          <a:xfrm>
            <a:off x="8319312" y="3700389"/>
            <a:ext cx="258504" cy="323130"/>
          </a:xfrm>
          <a:prstGeom prst="rect">
            <a:avLst/>
          </a:prstGeom>
        </p:spPr>
      </p:pic>
      <p:pic>
        <p:nvPicPr>
          <p:cNvPr id="15" name="Picture 14"/>
          <p:cNvPicPr>
            <a:picLocks noChangeAspect="1"/>
          </p:cNvPicPr>
          <p:nvPr/>
        </p:nvPicPr>
        <p:blipFill>
          <a:blip r:embed="rId9"/>
          <a:stretch>
            <a:fillRect/>
          </a:stretch>
        </p:blipFill>
        <p:spPr>
          <a:xfrm>
            <a:off x="9070098" y="3714642"/>
            <a:ext cx="320518" cy="294623"/>
          </a:xfrm>
          <a:prstGeom prst="rect">
            <a:avLst/>
          </a:prstGeom>
        </p:spPr>
      </p:pic>
    </p:spTree>
    <p:extLst>
      <p:ext uri="{BB962C8B-B14F-4D97-AF65-F5344CB8AC3E}">
        <p14:creationId xmlns:p14="http://schemas.microsoft.com/office/powerpoint/2010/main" val="483885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6752" y="2962656"/>
            <a:ext cx="4352544" cy="768096"/>
          </a:xfrm>
        </p:spPr>
        <p:txBody>
          <a:bodyPr anchor="t" anchorCtr="0">
            <a:noAutofit/>
          </a:bodyPr>
          <a:lstStyle/>
          <a:p>
            <a:r>
              <a:rPr lang="en-US" dirty="0" smtClean="0">
                <a:gradFill flip="none" rotWithShape="1">
                  <a:gsLst>
                    <a:gs pos="0">
                      <a:schemeClr val="accent1">
                        <a:lumMod val="5000"/>
                        <a:lumOff val="95000"/>
                      </a:schemeClr>
                    </a:gs>
                    <a:gs pos="0">
                      <a:schemeClr val="bg1"/>
                    </a:gs>
                    <a:gs pos="15000">
                      <a:srgbClr val="FFFFFF"/>
                    </a:gs>
                  </a:gsLst>
                  <a:path path="circle">
                    <a:fillToRect t="100000" r="100000"/>
                  </a:path>
                  <a:tileRect l="-100000" b="-100000"/>
                </a:gradFill>
                <a:latin typeface="Angsana New" charset="0"/>
                <a:ea typeface="Angsana New" charset="0"/>
                <a:cs typeface="Angsana New" charset="0"/>
              </a:rPr>
              <a:t>Tab</a:t>
            </a:r>
            <a:r>
              <a:rPr lang="en-US" dirty="0" smtClean="0">
                <a:gradFill>
                  <a:gsLst>
                    <a:gs pos="0">
                      <a:schemeClr val="accent1">
                        <a:lumMod val="5000"/>
                        <a:lumOff val="95000"/>
                      </a:schemeClr>
                    </a:gs>
                    <a:gs pos="0">
                      <a:schemeClr val="bg1"/>
                    </a:gs>
                    <a:gs pos="5000">
                      <a:srgbClr val="FFFFFF"/>
                    </a:gs>
                  </a:gsLst>
                  <a:lin ang="0" scaled="1"/>
                </a:gradFill>
                <a:latin typeface="Angsana New" charset="0"/>
                <a:ea typeface="Angsana New" charset="0"/>
                <a:cs typeface="Angsana New" charset="0"/>
              </a:rPr>
              <a:t>le of Contents</a:t>
            </a:r>
            <a:endParaRPr lang="en-US" dirty="0">
              <a:gradFill>
                <a:gsLst>
                  <a:gs pos="0">
                    <a:schemeClr val="accent1">
                      <a:lumMod val="5000"/>
                      <a:lumOff val="95000"/>
                    </a:schemeClr>
                  </a:gs>
                  <a:gs pos="0">
                    <a:schemeClr val="bg1"/>
                  </a:gs>
                  <a:gs pos="5000">
                    <a:srgbClr val="FFFFFF"/>
                  </a:gs>
                </a:gsLst>
                <a:lin ang="0" scaled="1"/>
              </a:gradFill>
              <a:latin typeface="Angsana New" charset="0"/>
              <a:ea typeface="Angsana New" charset="0"/>
              <a:cs typeface="Angsana New" charset="0"/>
            </a:endParaRPr>
          </a:p>
        </p:txBody>
      </p:sp>
    </p:spTree>
    <p:extLst>
      <p:ext uri="{BB962C8B-B14F-4D97-AF65-F5344CB8AC3E}">
        <p14:creationId xmlns:p14="http://schemas.microsoft.com/office/powerpoint/2010/main" val="12959878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4960" y="2944368"/>
            <a:ext cx="7242048" cy="1024128"/>
          </a:xfrm>
        </p:spPr>
        <p:txBody>
          <a:bodyPr anchor="t" anchorCtr="0">
            <a:noAutofit/>
          </a:bodyPr>
          <a:lstStyle/>
          <a:p>
            <a:r>
              <a:rPr lang="en-US" dirty="0" smtClean="0">
                <a:gradFill>
                  <a:gsLst>
                    <a:gs pos="0">
                      <a:schemeClr val="tx1">
                        <a:lumMod val="50000"/>
                      </a:schemeClr>
                    </a:gs>
                    <a:gs pos="34000">
                      <a:srgbClr val="FFFFFF">
                        <a:lumMod val="93000"/>
                      </a:srgbClr>
                    </a:gs>
                  </a:gsLst>
                  <a:lin ang="0" scaled="1"/>
                </a:gradFill>
                <a:latin typeface="Angsana New" charset="0"/>
                <a:ea typeface="Angsana New" charset="0"/>
                <a:cs typeface="Angsana New" charset="0"/>
              </a:rPr>
              <a:t>Constricting the N-Body Code</a:t>
            </a:r>
            <a:endParaRPr lang="en-US" dirty="0">
              <a:gradFill>
                <a:gsLst>
                  <a:gs pos="0">
                    <a:schemeClr val="tx1">
                      <a:lumMod val="50000"/>
                    </a:schemeClr>
                  </a:gs>
                  <a:gs pos="34000">
                    <a:srgbClr val="FFFFFF">
                      <a:lumMod val="93000"/>
                    </a:srgbClr>
                  </a:gs>
                </a:gsLst>
                <a:lin ang="0" scaled="1"/>
              </a:gradFill>
              <a:latin typeface="Angsana New" charset="0"/>
              <a:ea typeface="Angsana New" charset="0"/>
              <a:cs typeface="Angsana New" charset="0"/>
            </a:endParaRPr>
          </a:p>
        </p:txBody>
      </p:sp>
    </p:spTree>
    <p:extLst>
      <p:ext uri="{BB962C8B-B14F-4D97-AF65-F5344CB8AC3E}">
        <p14:creationId xmlns:p14="http://schemas.microsoft.com/office/powerpoint/2010/main" val="1560537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a:solidFill>
                  <a:srgbClr val="FFFFFF"/>
                </a:solidFill>
                <a:latin typeface="Angsana New" charset="0"/>
                <a:ea typeface="Angsana New" charset="0"/>
                <a:cs typeface="Angsana New" charset="0"/>
              </a:rPr>
              <a:t>Adiabatic Compression</a:t>
            </a:r>
          </a:p>
        </p:txBody>
      </p:sp>
      <p:sp>
        <p:nvSpPr>
          <p:cNvPr id="3" name="Content Placeholder 2"/>
          <p:cNvSpPr>
            <a:spLocks noGrp="1"/>
          </p:cNvSpPr>
          <p:nvPr>
            <p:ph idx="1"/>
          </p:nvPr>
        </p:nvSpPr>
        <p:spPr>
          <a:xfrm>
            <a:off x="571500" y="1825625"/>
            <a:ext cx="10909300" cy="4351338"/>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latin typeface="Cordia New" charset="0"/>
                <a:ea typeface="Cordia New" charset="0"/>
                <a:cs typeface="Cordia New" charset="0"/>
              </a:rPr>
              <a:t>	To make sure that the potential energy is consistent with </a:t>
            </a:r>
            <a:r>
              <a:rPr lang="en-US" dirty="0" smtClean="0">
                <a:latin typeface="Cordia New" charset="0"/>
                <a:ea typeface="Cordia New" charset="0"/>
                <a:cs typeface="Cordia New" charset="0"/>
              </a:rPr>
              <a:t>the</a:t>
            </a:r>
            <a:r>
              <a:rPr lang="en-US" dirty="0" smtClean="0">
                <a:latin typeface="Cordia New" charset="0"/>
                <a:ea typeface="Cordia New" charset="0"/>
                <a:cs typeface="Cordia New" charset="0"/>
              </a:rPr>
              <a:t> </a:t>
            </a:r>
            <a:r>
              <a:rPr lang="en-US" dirty="0" smtClean="0">
                <a:latin typeface="Cordia New" charset="0"/>
                <a:ea typeface="Cordia New" charset="0"/>
                <a:cs typeface="Cordia New" charset="0"/>
              </a:rPr>
              <a:t>initial total potential energy of the system</a:t>
            </a:r>
            <a:r>
              <a:rPr lang="en-US" dirty="0" smtClean="0">
                <a:latin typeface="Cordia New" charset="0"/>
                <a:ea typeface="Cordia New" charset="0"/>
                <a:cs typeface="Cordia New" charset="0"/>
              </a:rPr>
              <a:t>, </a:t>
            </a:r>
            <a:r>
              <a:rPr lang="en-US" dirty="0" smtClean="0">
                <a:latin typeface="Cordia New" charset="0"/>
                <a:ea typeface="Cordia New" charset="0"/>
                <a:cs typeface="Cordia New" charset="0"/>
              </a:rPr>
              <a:t>a concept called Adiabatic Compression, which allows for the energy and the angular momentum of any star to be conserved as the secondary companion galaxy tugs on the primary companion galaxy and causes the primary companion galaxy to first contract and then rebound</a:t>
            </a:r>
            <a:r>
              <a:rPr lang="en-US" dirty="0" smtClean="0">
                <a:latin typeface="Cordia New" charset="0"/>
                <a:ea typeface="Cordia New" charset="0"/>
                <a:cs typeface="Cordia New" charset="0"/>
              </a:rPr>
              <a:t>.</a:t>
            </a:r>
            <a:endParaRPr lang="en-US" dirty="0">
              <a:latin typeface="Cordia New" charset="0"/>
              <a:ea typeface="Cordia New" charset="0"/>
              <a:cs typeface="Cordia New"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latin typeface="Cordia New" charset="0"/>
                <a:ea typeface="Cordia New" charset="0"/>
                <a:cs typeface="Cordia New" charset="0"/>
              </a:rPr>
              <a:t>	To do so, we include a method of finding a potential energy for a given star in the distribution to equal an initial given potential from our initial condition, which can relate the current potential energy of the star to an initial action set. Where the actions are defined as the parameters of a given star such as the potential energy, the angular momentum, the velocity, the radius, and it’s energy.</a:t>
            </a:r>
          </a:p>
        </p:txBody>
      </p:sp>
      <p:sp>
        <p:nvSpPr>
          <p:cNvPr id="6" name="Footer Placeholder 5"/>
          <p:cNvSpPr>
            <a:spLocks noGrp="1"/>
          </p:cNvSpPr>
          <p:nvPr>
            <p:ph type="ftr" sz="quarter" idx="11"/>
          </p:nvPr>
        </p:nvSpPr>
        <p:spPr/>
        <p:txBody>
          <a:bodyPr/>
          <a:lstStyle/>
          <a:p>
            <a:r>
              <a:rPr lang="en-US" smtClean="0"/>
              <a:t>A Simulated Model: The Cartwheel Galaxy - N-Body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5424291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solidFill>
                  <a:srgbClr val="FFFFFF"/>
                </a:solidFill>
                <a:latin typeface="Angsana New" charset="0"/>
                <a:ea typeface="Angsana New" charset="0"/>
                <a:cs typeface="Angsana New" charset="0"/>
              </a:rPr>
              <a:t>An Adiabatic Theory</a:t>
            </a:r>
            <a:endParaRPr lang="en-US" sz="4800" cap="small" dirty="0">
              <a:solidFill>
                <a:srgbClr val="FFFFFF"/>
              </a:solidFill>
              <a:latin typeface="Angsana New" charset="0"/>
              <a:ea typeface="Angsana New" charset="0"/>
              <a:cs typeface="Angsana New" charset="0"/>
            </a:endParaRPr>
          </a:p>
        </p:txBody>
      </p:sp>
      <p:sp>
        <p:nvSpPr>
          <p:cNvPr id="3" name="Content Placeholder 2"/>
          <p:cNvSpPr>
            <a:spLocks noGrp="1"/>
          </p:cNvSpPr>
          <p:nvPr>
            <p:ph idx="1"/>
          </p:nvPr>
        </p:nvSpPr>
        <p:spPr>
          <a:xfrm>
            <a:off x="685801" y="1841415"/>
            <a:ext cx="11184466" cy="4669363"/>
          </a:xfrm>
        </p:spPr>
        <p:txBody>
          <a:bodyPr>
            <a:noAutofit/>
          </a:bodyPr>
          <a:lstStyle/>
          <a:p>
            <a:pPr marL="0" lvl="0" indent="0">
              <a:lnSpc>
                <a:spcPct val="160000"/>
              </a:lnSpc>
              <a:spcBef>
                <a:spcPts val="0"/>
              </a:spcBef>
              <a:buNone/>
              <a:defRPr/>
            </a:pPr>
            <a:r>
              <a:rPr lang="en-US" sz="2400" dirty="0" smtClean="0">
                <a:latin typeface="Cordia New" charset="0"/>
                <a:ea typeface="Cordia New" charset="0"/>
                <a:cs typeface="Cordia New" charset="0"/>
              </a:rPr>
              <a:t>If we start with </a:t>
            </a:r>
            <a:r>
              <a:rPr lang="el-GR" sz="2400" dirty="0" smtClean="0">
                <a:latin typeface="Cordia New" charset="0"/>
                <a:ea typeface="Cordia New" charset="0"/>
                <a:cs typeface="Cordia New" charset="0"/>
              </a:rPr>
              <a:t>φ</a:t>
            </a:r>
            <a:r>
              <a:rPr lang="en-US" sz="2400" baseline="-25000" dirty="0" smtClean="0">
                <a:latin typeface="Cordia New" charset="0"/>
                <a:ea typeface="Cordia New" charset="0"/>
                <a:cs typeface="Cordia New" charset="0"/>
              </a:rPr>
              <a:t>0</a:t>
            </a:r>
            <a:r>
              <a:rPr lang="en-US" sz="2400" dirty="0" smtClean="0">
                <a:latin typeface="Cordia New" charset="0"/>
                <a:ea typeface="Cordia New" charset="0"/>
                <a:cs typeface="Cordia New" charset="0"/>
              </a:rPr>
              <a:t>, then we must maintain a </a:t>
            </a:r>
            <a:r>
              <a:rPr lang="el-GR" sz="2400" dirty="0">
                <a:latin typeface="Cordia New" charset="0"/>
                <a:ea typeface="Cordia New" charset="0"/>
                <a:cs typeface="Cordia New" charset="0"/>
              </a:rPr>
              <a:t>φ</a:t>
            </a:r>
            <a:r>
              <a:rPr lang="en-US" sz="2400" baseline="-25000" dirty="0" smtClean="0">
                <a:latin typeface="Cordia New" charset="0"/>
                <a:ea typeface="Cordia New" charset="0"/>
                <a:cs typeface="Cordia New" charset="0"/>
              </a:rPr>
              <a:t>0</a:t>
            </a:r>
            <a:r>
              <a:rPr lang="en-US" sz="2400" dirty="0" smtClean="0">
                <a:latin typeface="Cordia New" charset="0"/>
                <a:ea typeface="Cordia New" charset="0"/>
                <a:cs typeface="Cordia New" charset="0"/>
              </a:rPr>
              <a:t> overtime. If                         ,                                                   	            .</a:t>
            </a:r>
          </a:p>
          <a:p>
            <a:pPr marL="0" lvl="0" indent="0">
              <a:lnSpc>
                <a:spcPct val="160000"/>
              </a:lnSpc>
              <a:spcBef>
                <a:spcPts val="0"/>
              </a:spcBef>
              <a:buNone/>
              <a:defRPr/>
            </a:pPr>
            <a:r>
              <a:rPr lang="en-US" sz="2400" dirty="0">
                <a:latin typeface="Cordia New" charset="0"/>
                <a:ea typeface="Cordia New" charset="0"/>
                <a:cs typeface="Cordia New" charset="0"/>
              </a:rPr>
              <a:t> </a:t>
            </a:r>
            <a:r>
              <a:rPr lang="en-US" sz="2400" dirty="0" smtClean="0">
                <a:latin typeface="Cordia New" charset="0"/>
                <a:ea typeface="Cordia New" charset="0"/>
                <a:cs typeface="Cordia New" charset="0"/>
              </a:rPr>
              <a:t>          </a:t>
            </a:r>
          </a:p>
          <a:p>
            <a:pPr marL="0" lvl="0" indent="0">
              <a:lnSpc>
                <a:spcPct val="160000"/>
              </a:lnSpc>
              <a:spcBef>
                <a:spcPts val="0"/>
              </a:spcBef>
              <a:buNone/>
              <a:defRPr/>
            </a:pPr>
            <a:r>
              <a:rPr lang="en-US" sz="2400" dirty="0">
                <a:latin typeface="Cordia New" charset="0"/>
                <a:ea typeface="Cordia New" charset="0"/>
                <a:cs typeface="Cordia New" charset="0"/>
              </a:rPr>
              <a:t> </a:t>
            </a:r>
            <a:r>
              <a:rPr lang="en-US" sz="2400" dirty="0" smtClean="0">
                <a:latin typeface="Cordia New" charset="0"/>
                <a:ea typeface="Cordia New" charset="0"/>
                <a:cs typeface="Cordia New" charset="0"/>
              </a:rPr>
              <a:t>                          					</a:t>
            </a:r>
          </a:p>
          <a:p>
            <a:pPr marL="0" lvl="0" indent="0">
              <a:lnSpc>
                <a:spcPct val="160000"/>
              </a:lnSpc>
              <a:spcBef>
                <a:spcPts val="0"/>
              </a:spcBef>
              <a:buNone/>
              <a:defRPr/>
            </a:pPr>
            <a:endParaRPr lang="en-US" sz="2400" dirty="0">
              <a:latin typeface="Cordia New" charset="0"/>
              <a:ea typeface="Cordia New" charset="0"/>
              <a:cs typeface="Cordia New" charset="0"/>
            </a:endParaRPr>
          </a:p>
          <a:p>
            <a:pPr marL="0" lvl="0" indent="0">
              <a:lnSpc>
                <a:spcPct val="160000"/>
              </a:lnSpc>
              <a:spcBef>
                <a:spcPts val="0"/>
              </a:spcBef>
              <a:buNone/>
              <a:defRPr/>
            </a:pPr>
            <a:r>
              <a:rPr lang="en-US" sz="2400" dirty="0" smtClean="0">
                <a:latin typeface="Cordia New" charset="0"/>
                <a:ea typeface="Cordia New" charset="0"/>
                <a:cs typeface="Cordia New" charset="0"/>
              </a:rPr>
              <a:t>						then the initial starting potential is given above. This is the </a:t>
            </a:r>
          </a:p>
          <a:p>
            <a:pPr marL="0" lvl="0" indent="0">
              <a:lnSpc>
                <a:spcPct val="160000"/>
              </a:lnSpc>
              <a:spcBef>
                <a:spcPts val="0"/>
              </a:spcBef>
              <a:buNone/>
              <a:defRPr/>
            </a:pPr>
            <a:r>
              <a:rPr lang="en-US" sz="2400" dirty="0" smtClean="0">
                <a:latin typeface="Cordia New" charset="0"/>
                <a:ea typeface="Cordia New" charset="0"/>
                <a:cs typeface="Cordia New" charset="0"/>
              </a:rPr>
              <a:t>total potential of our initial system. 					      , where        is the new acceleration of the halo that will be added to the halo particle accelerations to give        physical meaning, where </a:t>
            </a:r>
            <a:r>
              <a:rPr lang="mr-IN" sz="2400" dirty="0" smtClean="0">
                <a:latin typeface="Cordia New" charset="0"/>
                <a:ea typeface="Cordia New" charset="0"/>
                <a:cs typeface="Cordia New" charset="0"/>
              </a:rPr>
              <a:t>…</a:t>
            </a:r>
            <a:r>
              <a:rPr lang="en-US" sz="2400" dirty="0" smtClean="0">
                <a:latin typeface="Cordia New" charset="0"/>
                <a:ea typeface="Cordia New" charset="0"/>
                <a:cs typeface="Cordia New" charset="0"/>
              </a:rPr>
              <a:t> </a:t>
            </a:r>
            <a:endParaRPr lang="en-US" sz="2400" dirty="0">
              <a:latin typeface="Cordia New" charset="0"/>
              <a:ea typeface="Cordia New" charset="0"/>
              <a:cs typeface="Cordia New" charset="0"/>
            </a:endParaRPr>
          </a:p>
        </p:txBody>
      </p:sp>
      <p:sp>
        <p:nvSpPr>
          <p:cNvPr id="11" name="Footer Placeholder 10"/>
          <p:cNvSpPr>
            <a:spLocks noGrp="1"/>
          </p:cNvSpPr>
          <p:nvPr>
            <p:ph type="ftr" sz="quarter" idx="11"/>
          </p:nvPr>
        </p:nvSpPr>
        <p:spPr/>
        <p:txBody>
          <a:bodyPr/>
          <a:lstStyle/>
          <a:p>
            <a:r>
              <a:rPr lang="en-US" smtClean="0"/>
              <a:t>A Simulated Model: The Cartwheel Galaxy - N-Body</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804486"/>
            <a:ext cx="5245099" cy="2050941"/>
          </a:xfrm>
          <a:prstGeom prst="rect">
            <a:avLst/>
          </a:prstGeom>
        </p:spPr>
      </p:pic>
      <p:pic>
        <p:nvPicPr>
          <p:cNvPr id="5" name="Picture 4"/>
          <p:cNvPicPr>
            <a:picLocks noChangeAspect="1"/>
          </p:cNvPicPr>
          <p:nvPr/>
        </p:nvPicPr>
        <p:blipFill>
          <a:blip r:embed="rId3"/>
          <a:stretch>
            <a:fillRect/>
          </a:stretch>
        </p:blipFill>
        <p:spPr>
          <a:xfrm>
            <a:off x="6096000" y="1880006"/>
            <a:ext cx="1132558" cy="679535"/>
          </a:xfrm>
          <a:prstGeom prst="rect">
            <a:avLst/>
          </a:prstGeom>
        </p:spPr>
      </p:pic>
      <p:pic>
        <p:nvPicPr>
          <p:cNvPr id="6" name="Picture 5"/>
          <p:cNvPicPr>
            <a:picLocks noChangeAspect="1"/>
          </p:cNvPicPr>
          <p:nvPr/>
        </p:nvPicPr>
        <p:blipFill>
          <a:blip r:embed="rId4"/>
          <a:stretch>
            <a:fillRect/>
          </a:stretch>
        </p:blipFill>
        <p:spPr>
          <a:xfrm>
            <a:off x="7646026" y="1630955"/>
            <a:ext cx="3593474" cy="1111651"/>
          </a:xfrm>
          <a:prstGeom prst="rect">
            <a:avLst/>
          </a:prstGeom>
        </p:spPr>
      </p:pic>
      <p:pic>
        <p:nvPicPr>
          <p:cNvPr id="7" name="Picture 6"/>
          <p:cNvPicPr>
            <a:picLocks noChangeAspect="1"/>
          </p:cNvPicPr>
          <p:nvPr/>
        </p:nvPicPr>
        <p:blipFill>
          <a:blip r:embed="rId5"/>
          <a:stretch>
            <a:fillRect/>
          </a:stretch>
        </p:blipFill>
        <p:spPr>
          <a:xfrm>
            <a:off x="6217077" y="2976964"/>
            <a:ext cx="5022423" cy="1096851"/>
          </a:xfrm>
          <a:prstGeom prst="rect">
            <a:avLst/>
          </a:prstGeom>
        </p:spPr>
      </p:pic>
      <p:pic>
        <p:nvPicPr>
          <p:cNvPr id="9" name="Picture 8"/>
          <p:cNvPicPr>
            <a:picLocks noChangeAspect="1"/>
          </p:cNvPicPr>
          <p:nvPr/>
        </p:nvPicPr>
        <p:blipFill>
          <a:blip r:embed="rId6"/>
          <a:stretch>
            <a:fillRect/>
          </a:stretch>
        </p:blipFill>
        <p:spPr>
          <a:xfrm>
            <a:off x="4038600" y="4738101"/>
            <a:ext cx="4351563" cy="837734"/>
          </a:xfrm>
          <a:prstGeom prst="rect">
            <a:avLst/>
          </a:prstGeom>
        </p:spPr>
      </p:pic>
      <p:pic>
        <p:nvPicPr>
          <p:cNvPr id="10" name="Picture 9"/>
          <p:cNvPicPr>
            <a:picLocks noChangeAspect="1"/>
          </p:cNvPicPr>
          <p:nvPr/>
        </p:nvPicPr>
        <p:blipFill>
          <a:blip r:embed="rId7"/>
          <a:stretch>
            <a:fillRect/>
          </a:stretch>
        </p:blipFill>
        <p:spPr>
          <a:xfrm>
            <a:off x="9164725" y="4900039"/>
            <a:ext cx="373715" cy="513858"/>
          </a:xfrm>
          <a:prstGeom prst="rect">
            <a:avLst/>
          </a:prstGeom>
        </p:spPr>
      </p:pic>
      <p:pic>
        <p:nvPicPr>
          <p:cNvPr id="13" name="Picture 12"/>
          <p:cNvPicPr>
            <a:picLocks noChangeAspect="1"/>
          </p:cNvPicPr>
          <p:nvPr/>
        </p:nvPicPr>
        <p:blipFill>
          <a:blip r:embed="rId8"/>
          <a:stretch>
            <a:fillRect/>
          </a:stretch>
        </p:blipFill>
        <p:spPr>
          <a:xfrm>
            <a:off x="7057108" y="5516036"/>
            <a:ext cx="342900" cy="450056"/>
          </a:xfrm>
          <a:prstGeom prst="rect">
            <a:avLst/>
          </a:prstGeom>
        </p:spPr>
      </p:pic>
    </p:spTree>
    <p:extLst>
      <p:ext uri="{BB962C8B-B14F-4D97-AF65-F5344CB8AC3E}">
        <p14:creationId xmlns:p14="http://schemas.microsoft.com/office/powerpoint/2010/main" val="1181996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solidFill>
                  <a:srgbClr val="FFFFFF"/>
                </a:solidFill>
                <a:latin typeface="Angsana New" charset="0"/>
                <a:ea typeface="Angsana New" charset="0"/>
                <a:cs typeface="Angsana New" charset="0"/>
              </a:rPr>
              <a:t>An Adiabatic Theory: Continued</a:t>
            </a:r>
            <a:r>
              <a:rPr lang="mr-IN" sz="4800" cap="small" dirty="0" smtClean="0">
                <a:solidFill>
                  <a:srgbClr val="FFFFFF"/>
                </a:solidFill>
                <a:latin typeface="Angsana New" charset="0"/>
                <a:ea typeface="Angsana New" charset="0"/>
                <a:cs typeface="Angsana New" charset="0"/>
              </a:rPr>
              <a:t>…</a:t>
            </a:r>
            <a:endParaRPr lang="en-US" sz="4800" cap="small" dirty="0">
              <a:solidFill>
                <a:srgbClr val="FFFFFF"/>
              </a:solidFill>
              <a:latin typeface="Angsana New" charset="0"/>
              <a:ea typeface="Angsana New" charset="0"/>
              <a:cs typeface="Angsana New" charset="0"/>
            </a:endParaRPr>
          </a:p>
        </p:txBody>
      </p:sp>
      <p:pic>
        <p:nvPicPr>
          <p:cNvPr id="8" name="Content Placeholder 7"/>
          <p:cNvPicPr>
            <a:picLocks noGrp="1" noChangeAspect="1"/>
          </p:cNvPicPr>
          <p:nvPr>
            <p:ph idx="1"/>
          </p:nvPr>
        </p:nvPicPr>
        <p:blipFill>
          <a:blip r:embed="rId2"/>
          <a:stretch>
            <a:fillRect/>
          </a:stretch>
        </p:blipFill>
        <p:spPr>
          <a:xfrm>
            <a:off x="825500" y="1807369"/>
            <a:ext cx="3564731" cy="949052"/>
          </a:xfrm>
          <a:prstGeom prst="rect">
            <a:avLst/>
          </a:prstGeom>
        </p:spPr>
      </p:pic>
      <p:sp>
        <p:nvSpPr>
          <p:cNvPr id="11" name="Footer Placeholder 10"/>
          <p:cNvSpPr>
            <a:spLocks noGrp="1"/>
          </p:cNvSpPr>
          <p:nvPr>
            <p:ph type="ftr" sz="quarter" idx="11"/>
          </p:nvPr>
        </p:nvSpPr>
        <p:spPr/>
        <p:txBody>
          <a:bodyPr/>
          <a:lstStyle/>
          <a:p>
            <a:r>
              <a:rPr lang="en-US" smtClean="0"/>
              <a:t>A Simulated Model: The Cartwheel Galaxy - N-Body</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23</a:t>
            </a:fld>
            <a:endParaRPr lang="en-US" dirty="0"/>
          </a:p>
        </p:txBody>
      </p:sp>
      <p:sp>
        <p:nvSpPr>
          <p:cNvPr id="15" name="TextBox 14"/>
          <p:cNvSpPr txBox="1"/>
          <p:nvPr/>
        </p:nvSpPr>
        <p:spPr>
          <a:xfrm>
            <a:off x="457200" y="1807369"/>
            <a:ext cx="11087100" cy="3693319"/>
          </a:xfrm>
          <a:prstGeom prst="rect">
            <a:avLst/>
          </a:prstGeom>
          <a:noFill/>
        </p:spPr>
        <p:txBody>
          <a:bodyPr wrap="square" rtlCol="0">
            <a:spAutoFit/>
          </a:bodyPr>
          <a:lstStyle/>
          <a:p>
            <a:r>
              <a:rPr lang="en-US" dirty="0" smtClean="0"/>
              <a:t>                                           </a:t>
            </a:r>
          </a:p>
          <a:p>
            <a:r>
              <a:rPr lang="en-US" dirty="0"/>
              <a:t> </a:t>
            </a:r>
            <a:r>
              <a:rPr lang="en-US" dirty="0" smtClean="0"/>
              <a:t>  									add </a:t>
            </a:r>
            <a:r>
              <a:rPr lang="en-US" dirty="0" err="1" smtClean="0"/>
              <a:t>r</a:t>
            </a:r>
            <a:r>
              <a:rPr lang="en-US" baseline="-25000" dirty="0" err="1" smtClean="0"/>
              <a:t>Hp</a:t>
            </a:r>
            <a:r>
              <a:rPr lang="en-US" dirty="0" smtClean="0"/>
              <a:t> to distance to </a:t>
            </a:r>
            <a:r>
              <a:rPr lang="en-US" dirty="0" err="1" smtClean="0"/>
              <a:t>hal</a:t>
            </a:r>
            <a:r>
              <a:rPr lang="en-US" dirty="0" smtClean="0"/>
              <a:t> particle as it has to travel by this much more, </a:t>
            </a:r>
          </a:p>
          <a:p>
            <a:endParaRPr lang="en-US" dirty="0"/>
          </a:p>
          <a:p>
            <a:r>
              <a:rPr lang="en-US" dirty="0" smtClean="0"/>
              <a:t>but do this by adding an acceleration to the particle instead by					</a:t>
            </a:r>
            <a:r>
              <a:rPr lang="en-US" dirty="0"/>
              <a:t>	 </a:t>
            </a:r>
            <a:r>
              <a:rPr lang="en-US" dirty="0" smtClean="0"/>
              <a:t>   , where                   is the new additional halo acceleration based off keeping the potential constant.     </a:t>
            </a:r>
          </a:p>
          <a:p>
            <a:endParaRPr lang="en-US" dirty="0"/>
          </a:p>
          <a:p>
            <a:endParaRPr lang="en-US" dirty="0" smtClean="0"/>
          </a:p>
          <a:p>
            <a:r>
              <a:rPr lang="en-US" dirty="0"/>
              <a:t>	</a:t>
            </a:r>
            <a:r>
              <a:rPr lang="en-US" dirty="0" smtClean="0"/>
              <a:t>				      . The method for implementation on this theory is to use the adiabatic compression </a:t>
            </a:r>
          </a:p>
          <a:p>
            <a:endParaRPr lang="en-US" dirty="0"/>
          </a:p>
          <a:p>
            <a:r>
              <a:rPr lang="en-US" dirty="0" smtClean="0"/>
              <a:t>						constant,      				 ,    and the max potential the simulated total body is given by this constant. There is a potential adiabatic theory that uses a </a:t>
            </a:r>
            <a:r>
              <a:rPr lang="el-GR" dirty="0" smtClean="0"/>
              <a:t>ρ</a:t>
            </a:r>
            <a:r>
              <a:rPr lang="en-US" dirty="0" smtClean="0"/>
              <a:t> function that generates a new model for the total potential of the simulated body; however, it was hard for us to implement this model into a coded model with limited time. The theory is described above in the Adiabatic Compression slide. </a:t>
            </a:r>
            <a:endParaRPr lang="en-US" dirty="0"/>
          </a:p>
        </p:txBody>
      </p:sp>
      <p:pic>
        <p:nvPicPr>
          <p:cNvPr id="16" name="Picture 15"/>
          <p:cNvPicPr>
            <a:picLocks noChangeAspect="1"/>
          </p:cNvPicPr>
          <p:nvPr/>
        </p:nvPicPr>
        <p:blipFill>
          <a:blip r:embed="rId3"/>
          <a:stretch>
            <a:fillRect/>
          </a:stretch>
        </p:blipFill>
        <p:spPr>
          <a:xfrm>
            <a:off x="6521450" y="2565636"/>
            <a:ext cx="2406650" cy="370254"/>
          </a:xfrm>
          <a:prstGeom prst="rect">
            <a:avLst/>
          </a:prstGeom>
        </p:spPr>
      </p:pic>
      <p:pic>
        <p:nvPicPr>
          <p:cNvPr id="17" name="Picture 16"/>
          <p:cNvPicPr>
            <a:picLocks noChangeAspect="1"/>
          </p:cNvPicPr>
          <p:nvPr/>
        </p:nvPicPr>
        <p:blipFill>
          <a:blip r:embed="rId4"/>
          <a:stretch>
            <a:fillRect/>
          </a:stretch>
        </p:blipFill>
        <p:spPr>
          <a:xfrm>
            <a:off x="9815953" y="2524044"/>
            <a:ext cx="852047" cy="464753"/>
          </a:xfrm>
          <a:prstGeom prst="rect">
            <a:avLst/>
          </a:prstGeom>
        </p:spPr>
      </p:pic>
      <p:pic>
        <p:nvPicPr>
          <p:cNvPr id="19" name="Picture 18"/>
          <p:cNvPicPr>
            <a:picLocks noChangeAspect="1"/>
          </p:cNvPicPr>
          <p:nvPr/>
        </p:nvPicPr>
        <p:blipFill>
          <a:blip r:embed="rId5"/>
          <a:stretch>
            <a:fillRect/>
          </a:stretch>
        </p:blipFill>
        <p:spPr>
          <a:xfrm>
            <a:off x="362002" y="3284697"/>
            <a:ext cx="2795058" cy="1206500"/>
          </a:xfrm>
          <a:prstGeom prst="rect">
            <a:avLst/>
          </a:prstGeom>
        </p:spPr>
      </p:pic>
      <p:pic>
        <p:nvPicPr>
          <p:cNvPr id="20" name="Picture 19"/>
          <p:cNvPicPr>
            <a:picLocks noChangeAspect="1"/>
          </p:cNvPicPr>
          <p:nvPr/>
        </p:nvPicPr>
        <p:blipFill>
          <a:blip r:embed="rId6"/>
          <a:stretch>
            <a:fillRect/>
          </a:stretch>
        </p:blipFill>
        <p:spPr>
          <a:xfrm>
            <a:off x="4216700" y="4167675"/>
            <a:ext cx="1904700" cy="385762"/>
          </a:xfrm>
          <a:prstGeom prst="rect">
            <a:avLst/>
          </a:prstGeom>
        </p:spPr>
      </p:pic>
    </p:spTree>
    <p:extLst>
      <p:ext uri="{BB962C8B-B14F-4D97-AF65-F5344CB8AC3E}">
        <p14:creationId xmlns:p14="http://schemas.microsoft.com/office/powerpoint/2010/main" val="13035200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solidFill>
                  <a:srgbClr val="FFFFFF"/>
                </a:solidFill>
                <a:latin typeface="Angsana New" charset="0"/>
                <a:ea typeface="Angsana New" charset="0"/>
                <a:cs typeface="Angsana New" charset="0"/>
              </a:rPr>
              <a:t>An Adiabatic Theory: Continued</a:t>
            </a:r>
            <a:r>
              <a:rPr lang="mr-IN" sz="4800" cap="small" dirty="0" smtClean="0">
                <a:solidFill>
                  <a:srgbClr val="FFFFFF"/>
                </a:solidFill>
                <a:latin typeface="Angsana New" charset="0"/>
                <a:ea typeface="Angsana New" charset="0"/>
                <a:cs typeface="Angsana New" charset="0"/>
              </a:rPr>
              <a:t>…</a:t>
            </a:r>
            <a:endParaRPr lang="en-US" sz="4800" cap="small" dirty="0">
              <a:solidFill>
                <a:srgbClr val="FFFFFF"/>
              </a:solidFill>
              <a:latin typeface="Angsana New" charset="0"/>
              <a:ea typeface="Angsana New" charset="0"/>
              <a:cs typeface="Angsana New" charset="0"/>
            </a:endParaRPr>
          </a:p>
        </p:txBody>
      </p:sp>
      <p:sp>
        <p:nvSpPr>
          <p:cNvPr id="11" name="Footer Placeholder 10"/>
          <p:cNvSpPr>
            <a:spLocks noGrp="1"/>
          </p:cNvSpPr>
          <p:nvPr>
            <p:ph type="ftr" sz="quarter" idx="11"/>
          </p:nvPr>
        </p:nvSpPr>
        <p:spPr/>
        <p:txBody>
          <a:bodyPr/>
          <a:lstStyle/>
          <a:p>
            <a:r>
              <a:rPr lang="en-US" smtClean="0"/>
              <a:t>A Simulated Model: The Cartwheel Galaxy - N-Body</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4" name="Content Placeholder 13"/>
          <p:cNvPicPr>
            <a:picLocks noGrp="1" noChangeAspect="1"/>
          </p:cNvPicPr>
          <p:nvPr>
            <p:ph idx="1"/>
          </p:nvPr>
        </p:nvPicPr>
        <p:blipFill>
          <a:blip r:embed="rId2"/>
          <a:stretch>
            <a:fillRect/>
          </a:stretch>
        </p:blipFill>
        <p:spPr>
          <a:xfrm>
            <a:off x="838200" y="1690688"/>
            <a:ext cx="6975592" cy="540544"/>
          </a:xfrm>
          <a:prstGeom prst="rect">
            <a:avLst/>
          </a:prstGeom>
        </p:spPr>
      </p:pic>
      <p:sp>
        <p:nvSpPr>
          <p:cNvPr id="16" name="TextBox 15"/>
          <p:cNvSpPr txBox="1"/>
          <p:nvPr/>
        </p:nvSpPr>
        <p:spPr>
          <a:xfrm>
            <a:off x="355600" y="1803282"/>
            <a:ext cx="11277600" cy="369332"/>
          </a:xfrm>
          <a:prstGeom prst="rect">
            <a:avLst/>
          </a:prstGeom>
          <a:noFill/>
        </p:spPr>
        <p:txBody>
          <a:bodyPr wrap="square" rtlCol="0">
            <a:spAutoFit/>
          </a:bodyPr>
          <a:lstStyle/>
          <a:p>
            <a:r>
              <a:rPr lang="en-US" smtClean="0"/>
              <a:t>																 </a:t>
            </a:r>
            <a:endParaRPr lang="en-US"/>
          </a:p>
        </p:txBody>
      </p:sp>
      <p:sp>
        <p:nvSpPr>
          <p:cNvPr id="17" name="TextBox 16"/>
          <p:cNvSpPr txBox="1"/>
          <p:nvPr/>
        </p:nvSpPr>
        <p:spPr>
          <a:xfrm>
            <a:off x="457200" y="1803282"/>
            <a:ext cx="10325100" cy="4801314"/>
          </a:xfrm>
          <a:prstGeom prst="rect">
            <a:avLst/>
          </a:prstGeom>
          <a:noFill/>
        </p:spPr>
        <p:txBody>
          <a:bodyPr wrap="square" rtlCol="0">
            <a:spAutoFit/>
          </a:bodyPr>
          <a:lstStyle/>
          <a:p>
            <a:r>
              <a:rPr lang="en-US" dirty="0" smtClean="0"/>
              <a:t>																the halo has to counteract the</a:t>
            </a:r>
            <a:br>
              <a:rPr lang="en-US" dirty="0" smtClean="0"/>
            </a:br>
            <a:r>
              <a:rPr lang="en-US" dirty="0" smtClean="0"/>
              <a:t/>
            </a:r>
            <a:br>
              <a:rPr lang="en-US" dirty="0" smtClean="0"/>
            </a:br>
            <a:r>
              <a:rPr lang="en-US" dirty="0" smtClean="0"/>
              <a:t> bulge and companion discs							. Calculate						. The idea</a:t>
            </a:r>
          </a:p>
          <a:p>
            <a:endParaRPr lang="en-US" dirty="0" smtClean="0"/>
          </a:p>
          <a:p>
            <a:r>
              <a:rPr lang="en-US" dirty="0" smtClean="0"/>
              <a:t>behind this is to add up 							      all the potentials and set them equal to the initial potential energy that will							give you a constant potential energy to match over time. First calculate the							initial potential and then calculate   </a:t>
            </a:r>
          </a:p>
          <a:p>
            <a:endParaRPr lang="en-US" dirty="0"/>
          </a:p>
          <a:p>
            <a:r>
              <a:rPr lang="en-US" dirty="0" smtClean="0"/>
              <a:t>												as t evolves. Knowing this, you can calculate a new force for the halo using														</a:t>
            </a:r>
          </a:p>
          <a:p>
            <a:r>
              <a:rPr lang="en-US" dirty="0"/>
              <a:t>	</a:t>
            </a:r>
            <a:r>
              <a:rPr lang="en-US" dirty="0" smtClean="0"/>
              <a:t>														     , which you can add to all the halo particles to produce a 							sophisticated model of remodeling the galaxy to include adiabatic compression.						The reason why this should work is to imagine that we do not know what the 						dark matter/dark energy is made up anyways. Thus, include a fluid incompressible term that will generate a acceleration that will aid in the compression of the entire simulated body.</a:t>
            </a:r>
          </a:p>
          <a:p>
            <a:endParaRPr lang="en-US" dirty="0"/>
          </a:p>
        </p:txBody>
      </p:sp>
      <p:pic>
        <p:nvPicPr>
          <p:cNvPr id="18" name="Picture 17"/>
          <p:cNvPicPr>
            <a:picLocks noChangeAspect="1"/>
          </p:cNvPicPr>
          <p:nvPr/>
        </p:nvPicPr>
        <p:blipFill>
          <a:blip r:embed="rId3"/>
          <a:stretch>
            <a:fillRect/>
          </a:stretch>
        </p:blipFill>
        <p:spPr>
          <a:xfrm>
            <a:off x="3395486" y="2343826"/>
            <a:ext cx="2529064" cy="850900"/>
          </a:xfrm>
          <a:prstGeom prst="rect">
            <a:avLst/>
          </a:prstGeom>
        </p:spPr>
      </p:pic>
      <p:sp>
        <p:nvSpPr>
          <p:cNvPr id="20" name="TextBox 19"/>
          <p:cNvSpPr txBox="1"/>
          <p:nvPr/>
        </p:nvSpPr>
        <p:spPr>
          <a:xfrm>
            <a:off x="3395486" y="3307320"/>
            <a:ext cx="508000" cy="2585323"/>
          </a:xfrm>
          <a:prstGeom prst="rect">
            <a:avLst/>
          </a:prstGeom>
          <a:noFill/>
        </p:spPr>
        <p:txBody>
          <a:bodyPr wrap="square" rtlCol="0">
            <a:spAutoFit/>
          </a:bodyPr>
          <a:lstStyle/>
          <a:p>
            <a:r>
              <a:rPr lang="en-US" dirty="0" smtClean="0"/>
              <a:t>C</a:t>
            </a:r>
          </a:p>
          <a:p>
            <a:r>
              <a:rPr lang="en-US" dirty="0" smtClean="0"/>
              <a:t>O</a:t>
            </a:r>
          </a:p>
          <a:p>
            <a:r>
              <a:rPr lang="en-US" dirty="0" smtClean="0"/>
              <a:t>N</a:t>
            </a:r>
          </a:p>
          <a:p>
            <a:r>
              <a:rPr lang="en-US" dirty="0" smtClean="0"/>
              <a:t>S</a:t>
            </a:r>
          </a:p>
          <a:p>
            <a:r>
              <a:rPr lang="en-US" dirty="0" smtClean="0"/>
              <a:t>T</a:t>
            </a:r>
          </a:p>
          <a:p>
            <a:r>
              <a:rPr lang="en-US" dirty="0" smtClean="0"/>
              <a:t>A</a:t>
            </a:r>
          </a:p>
          <a:p>
            <a:r>
              <a:rPr lang="en-US" dirty="0" smtClean="0"/>
              <a:t>N</a:t>
            </a:r>
          </a:p>
          <a:p>
            <a:r>
              <a:rPr lang="en-US" dirty="0" smtClean="0"/>
              <a:t>T</a:t>
            </a:r>
          </a:p>
          <a:p>
            <a:endParaRPr lang="en-US" dirty="0"/>
          </a:p>
        </p:txBody>
      </p:sp>
      <p:sp>
        <p:nvSpPr>
          <p:cNvPr id="21" name="TextBox 20"/>
          <p:cNvSpPr txBox="1"/>
          <p:nvPr/>
        </p:nvSpPr>
        <p:spPr>
          <a:xfrm>
            <a:off x="3975100" y="3307320"/>
            <a:ext cx="508000" cy="2585323"/>
          </a:xfrm>
          <a:prstGeom prst="rect">
            <a:avLst/>
          </a:prstGeom>
          <a:noFill/>
        </p:spPr>
        <p:txBody>
          <a:bodyPr wrap="square" rtlCol="0">
            <a:spAutoFit/>
          </a:bodyPr>
          <a:lstStyle/>
          <a:p>
            <a:r>
              <a:rPr lang="en-US" dirty="0" smtClean="0"/>
              <a:t>C</a:t>
            </a:r>
          </a:p>
          <a:p>
            <a:r>
              <a:rPr lang="en-US" dirty="0" smtClean="0"/>
              <a:t>O</a:t>
            </a:r>
          </a:p>
          <a:p>
            <a:r>
              <a:rPr lang="en-US" dirty="0" smtClean="0"/>
              <a:t>N</a:t>
            </a:r>
          </a:p>
          <a:p>
            <a:r>
              <a:rPr lang="en-US" dirty="0" smtClean="0"/>
              <a:t>S</a:t>
            </a:r>
          </a:p>
          <a:p>
            <a:r>
              <a:rPr lang="en-US" dirty="0" smtClean="0"/>
              <a:t>T</a:t>
            </a:r>
          </a:p>
          <a:p>
            <a:r>
              <a:rPr lang="en-US" dirty="0" smtClean="0"/>
              <a:t>A</a:t>
            </a:r>
          </a:p>
          <a:p>
            <a:r>
              <a:rPr lang="en-US" dirty="0" smtClean="0"/>
              <a:t>N</a:t>
            </a:r>
          </a:p>
          <a:p>
            <a:r>
              <a:rPr lang="en-US" dirty="0" smtClean="0"/>
              <a:t>T</a:t>
            </a:r>
          </a:p>
          <a:p>
            <a:endParaRPr lang="en-US" dirty="0"/>
          </a:p>
        </p:txBody>
      </p:sp>
      <p:sp>
        <p:nvSpPr>
          <p:cNvPr id="22" name="TextBox 21"/>
          <p:cNvSpPr txBox="1"/>
          <p:nvPr/>
        </p:nvSpPr>
        <p:spPr>
          <a:xfrm>
            <a:off x="4483100" y="3307320"/>
            <a:ext cx="508000" cy="2585323"/>
          </a:xfrm>
          <a:prstGeom prst="rect">
            <a:avLst/>
          </a:prstGeom>
          <a:noFill/>
        </p:spPr>
        <p:txBody>
          <a:bodyPr wrap="square" rtlCol="0">
            <a:spAutoFit/>
          </a:bodyPr>
          <a:lstStyle/>
          <a:p>
            <a:r>
              <a:rPr lang="en-US" dirty="0" smtClean="0"/>
              <a:t>C</a:t>
            </a:r>
          </a:p>
          <a:p>
            <a:r>
              <a:rPr lang="en-US" dirty="0" smtClean="0"/>
              <a:t>O</a:t>
            </a:r>
          </a:p>
          <a:p>
            <a:r>
              <a:rPr lang="en-US" dirty="0" smtClean="0"/>
              <a:t>N</a:t>
            </a:r>
          </a:p>
          <a:p>
            <a:r>
              <a:rPr lang="en-US" dirty="0" smtClean="0"/>
              <a:t>S</a:t>
            </a:r>
          </a:p>
          <a:p>
            <a:r>
              <a:rPr lang="en-US" dirty="0" smtClean="0"/>
              <a:t>T</a:t>
            </a:r>
          </a:p>
          <a:p>
            <a:r>
              <a:rPr lang="en-US" dirty="0" smtClean="0"/>
              <a:t>A</a:t>
            </a:r>
          </a:p>
          <a:p>
            <a:r>
              <a:rPr lang="en-US" dirty="0" smtClean="0"/>
              <a:t>N</a:t>
            </a:r>
          </a:p>
          <a:p>
            <a:r>
              <a:rPr lang="en-US" dirty="0" smtClean="0"/>
              <a:t>T</a:t>
            </a:r>
          </a:p>
          <a:p>
            <a:endParaRPr lang="en-US" dirty="0"/>
          </a:p>
        </p:txBody>
      </p:sp>
      <p:sp>
        <p:nvSpPr>
          <p:cNvPr id="23" name="TextBox 22"/>
          <p:cNvSpPr txBox="1"/>
          <p:nvPr/>
        </p:nvSpPr>
        <p:spPr>
          <a:xfrm>
            <a:off x="5575300" y="3307320"/>
            <a:ext cx="508000" cy="2585323"/>
          </a:xfrm>
          <a:prstGeom prst="rect">
            <a:avLst/>
          </a:prstGeom>
          <a:noFill/>
        </p:spPr>
        <p:txBody>
          <a:bodyPr wrap="square" rtlCol="0">
            <a:spAutoFit/>
          </a:bodyPr>
          <a:lstStyle/>
          <a:p>
            <a:r>
              <a:rPr lang="en-US" dirty="0" smtClean="0"/>
              <a:t>C</a:t>
            </a:r>
          </a:p>
          <a:p>
            <a:r>
              <a:rPr lang="en-US" dirty="0" smtClean="0"/>
              <a:t>O</a:t>
            </a:r>
          </a:p>
          <a:p>
            <a:r>
              <a:rPr lang="en-US" dirty="0" smtClean="0"/>
              <a:t>N</a:t>
            </a:r>
          </a:p>
          <a:p>
            <a:r>
              <a:rPr lang="en-US" dirty="0" smtClean="0"/>
              <a:t>S</a:t>
            </a:r>
          </a:p>
          <a:p>
            <a:r>
              <a:rPr lang="en-US" dirty="0" smtClean="0"/>
              <a:t>T</a:t>
            </a:r>
          </a:p>
          <a:p>
            <a:r>
              <a:rPr lang="en-US" dirty="0" smtClean="0"/>
              <a:t>A</a:t>
            </a:r>
          </a:p>
          <a:p>
            <a:r>
              <a:rPr lang="en-US" dirty="0" smtClean="0"/>
              <a:t>N</a:t>
            </a:r>
          </a:p>
          <a:p>
            <a:r>
              <a:rPr lang="en-US" dirty="0" smtClean="0"/>
              <a:t>T</a:t>
            </a:r>
          </a:p>
          <a:p>
            <a:endParaRPr lang="en-US" dirty="0"/>
          </a:p>
        </p:txBody>
      </p:sp>
      <p:sp>
        <p:nvSpPr>
          <p:cNvPr id="24" name="TextBox 23"/>
          <p:cNvSpPr txBox="1"/>
          <p:nvPr/>
        </p:nvSpPr>
        <p:spPr>
          <a:xfrm>
            <a:off x="4991100" y="3291761"/>
            <a:ext cx="508000" cy="2585323"/>
          </a:xfrm>
          <a:prstGeom prst="rect">
            <a:avLst/>
          </a:prstGeom>
          <a:noFill/>
        </p:spPr>
        <p:txBody>
          <a:bodyPr wrap="square" rtlCol="0">
            <a:spAutoFit/>
          </a:bodyPr>
          <a:lstStyle/>
          <a:p>
            <a:r>
              <a:rPr lang="en-US" dirty="0" smtClean="0"/>
              <a:t>V</a:t>
            </a:r>
          </a:p>
          <a:p>
            <a:r>
              <a:rPr lang="en-US" dirty="0" smtClean="0"/>
              <a:t>A</a:t>
            </a:r>
          </a:p>
          <a:p>
            <a:r>
              <a:rPr lang="en-US" dirty="0" smtClean="0"/>
              <a:t>R</a:t>
            </a:r>
          </a:p>
          <a:p>
            <a:r>
              <a:rPr lang="en-US" dirty="0" smtClean="0"/>
              <a:t>I</a:t>
            </a:r>
          </a:p>
          <a:p>
            <a:r>
              <a:rPr lang="en-US" dirty="0" smtClean="0"/>
              <a:t>A</a:t>
            </a:r>
          </a:p>
          <a:p>
            <a:r>
              <a:rPr lang="en-US" dirty="0" smtClean="0"/>
              <a:t>B</a:t>
            </a:r>
          </a:p>
          <a:p>
            <a:r>
              <a:rPr lang="en-US" dirty="0" smtClean="0"/>
              <a:t>L</a:t>
            </a:r>
          </a:p>
          <a:p>
            <a:r>
              <a:rPr lang="en-US" dirty="0" smtClean="0"/>
              <a:t>E</a:t>
            </a:r>
          </a:p>
          <a:p>
            <a:endParaRPr lang="en-US" dirty="0"/>
          </a:p>
        </p:txBody>
      </p:sp>
      <p:pic>
        <p:nvPicPr>
          <p:cNvPr id="25" name="Picture 24"/>
          <p:cNvPicPr>
            <a:picLocks noChangeAspect="1"/>
          </p:cNvPicPr>
          <p:nvPr/>
        </p:nvPicPr>
        <p:blipFill>
          <a:blip r:embed="rId4"/>
          <a:stretch>
            <a:fillRect/>
          </a:stretch>
        </p:blipFill>
        <p:spPr>
          <a:xfrm>
            <a:off x="7100228" y="2298126"/>
            <a:ext cx="2506393" cy="461704"/>
          </a:xfrm>
          <a:prstGeom prst="rect">
            <a:avLst/>
          </a:prstGeom>
        </p:spPr>
      </p:pic>
      <p:pic>
        <p:nvPicPr>
          <p:cNvPr id="26" name="Picture 25"/>
          <p:cNvPicPr>
            <a:picLocks noChangeAspect="1"/>
          </p:cNvPicPr>
          <p:nvPr/>
        </p:nvPicPr>
        <p:blipFill>
          <a:blip r:embed="rId5"/>
          <a:stretch>
            <a:fillRect/>
          </a:stretch>
        </p:blipFill>
        <p:spPr>
          <a:xfrm>
            <a:off x="514326" y="3777718"/>
            <a:ext cx="2337353" cy="545382"/>
          </a:xfrm>
          <a:prstGeom prst="rect">
            <a:avLst/>
          </a:prstGeom>
        </p:spPr>
      </p:pic>
      <p:pic>
        <p:nvPicPr>
          <p:cNvPr id="27" name="Picture 26"/>
          <p:cNvPicPr>
            <a:picLocks noChangeAspect="1"/>
          </p:cNvPicPr>
          <p:nvPr/>
        </p:nvPicPr>
        <p:blipFill>
          <a:blip r:embed="rId6"/>
          <a:stretch>
            <a:fillRect/>
          </a:stretch>
        </p:blipFill>
        <p:spPr>
          <a:xfrm>
            <a:off x="6000750" y="4323100"/>
            <a:ext cx="1657350" cy="662940"/>
          </a:xfrm>
          <a:prstGeom prst="rect">
            <a:avLst/>
          </a:prstGeom>
        </p:spPr>
      </p:pic>
    </p:spTree>
    <p:extLst>
      <p:ext uri="{BB962C8B-B14F-4D97-AF65-F5344CB8AC3E}">
        <p14:creationId xmlns:p14="http://schemas.microsoft.com/office/powerpoint/2010/main" val="1781301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latin typeface="Angsana New" charset="0"/>
                <a:ea typeface="Angsana New" charset="0"/>
                <a:cs typeface="Angsana New" charset="0"/>
              </a:rPr>
              <a:t>Axisymmetric Rings</a:t>
            </a:r>
            <a:endParaRPr lang="en-US" sz="4800" dirty="0">
              <a:latin typeface="Angsana New" charset="0"/>
              <a:ea typeface="Angsana New" charset="0"/>
              <a:cs typeface="Angsana New" charset="0"/>
            </a:endParaRPr>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25</a:t>
            </a:fld>
            <a:endParaRPr lang="uk-UA"/>
          </a:p>
        </p:txBody>
      </p:sp>
    </p:spTree>
    <p:extLst>
      <p:ext uri="{BB962C8B-B14F-4D97-AF65-F5344CB8AC3E}">
        <p14:creationId xmlns:p14="http://schemas.microsoft.com/office/powerpoint/2010/main" val="158430832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latin typeface="Angsana New" charset="0"/>
                <a:ea typeface="Angsana New" charset="0"/>
                <a:cs typeface="Angsana New" charset="0"/>
              </a:rPr>
              <a:t>Pseudo-Asymmetric Rings</a:t>
            </a:r>
            <a:endParaRPr lang="en-US" sz="4800" dirty="0">
              <a:latin typeface="Angsana New" charset="0"/>
              <a:ea typeface="Angsana New" charset="0"/>
              <a:cs typeface="Angsana New" charset="0"/>
            </a:endParaRPr>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26</a:t>
            </a:fld>
            <a:endParaRPr lang="uk-UA"/>
          </a:p>
        </p:txBody>
      </p:sp>
    </p:spTree>
    <p:extLst>
      <p:ext uri="{BB962C8B-B14F-4D97-AF65-F5344CB8AC3E}">
        <p14:creationId xmlns:p14="http://schemas.microsoft.com/office/powerpoint/2010/main" val="84531377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latin typeface="Angsana New" charset="0"/>
                <a:ea typeface="Angsana New" charset="0"/>
                <a:cs typeface="Angsana New" charset="0"/>
              </a:rPr>
              <a:t>MPEG</a:t>
            </a:r>
            <a:endParaRPr lang="en-US" sz="4800" dirty="0">
              <a:latin typeface="Angsana New" charset="0"/>
              <a:ea typeface="Angsana New" charset="0"/>
              <a:cs typeface="Angsana New" charset="0"/>
            </a:endParaRPr>
          </a:p>
        </p:txBody>
      </p:sp>
      <p:sp>
        <p:nvSpPr>
          <p:cNvPr id="4" name="Slide Number Placeholder 3"/>
          <p:cNvSpPr>
            <a:spLocks noGrp="1"/>
          </p:cNvSpPr>
          <p:nvPr>
            <p:ph type="sldNum" sz="quarter" idx="2"/>
          </p:nvPr>
        </p:nvSpPr>
        <p:spPr/>
        <p:txBody>
          <a:bodyPr/>
          <a:lstStyle/>
          <a:p>
            <a:fld id="{86CB4B4D-7CA3-9044-876B-883B54F8677D}" type="slidenum">
              <a:rPr lang="uk-UA" smtClean="0"/>
              <a:t>27</a:t>
            </a:fld>
            <a:endParaRPr lang="uk-UA"/>
          </a:p>
        </p:txBody>
      </p:sp>
      <p:pic>
        <p:nvPicPr>
          <p:cNvPr id="5" name="Cartwheel_angle0_ballmass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69457" y="1900239"/>
            <a:ext cx="5702299" cy="4276724"/>
          </a:xfrm>
          <a:prstGeom prst="rect">
            <a:avLst/>
          </a:prstGeom>
        </p:spPr>
      </p:pic>
    </p:spTree>
    <p:extLst>
      <p:ext uri="{BB962C8B-B14F-4D97-AF65-F5344CB8AC3E}">
        <p14:creationId xmlns:p14="http://schemas.microsoft.com/office/powerpoint/2010/main" val="1371547490"/>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smtClean="0"/>
              <a:t>Center </a:t>
            </a:r>
            <a:r>
              <a:rPr lang="en-US" dirty="0" err="1" smtClean="0"/>
              <a:t>Verticle</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657" y="3959173"/>
            <a:ext cx="4165878" cy="29263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449" y="834017"/>
            <a:ext cx="4232956" cy="31747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83579"/>
            <a:ext cx="4100792" cy="3075594"/>
          </a:xfrm>
          <a:prstGeom prst="rect">
            <a:avLst/>
          </a:prstGeom>
        </p:spPr>
      </p:pic>
    </p:spTree>
    <p:extLst>
      <p:ext uri="{BB962C8B-B14F-4D97-AF65-F5344CB8AC3E}">
        <p14:creationId xmlns:p14="http://schemas.microsoft.com/office/powerpoint/2010/main" val="1493037867"/>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9418" y="-338127"/>
            <a:ext cx="10515600" cy="1325563"/>
          </a:xfrm>
        </p:spPr>
        <p:txBody>
          <a:bodyPr/>
          <a:lstStyle/>
          <a:p>
            <a:r>
              <a:rPr lang="en-US" dirty="0" smtClean="0"/>
              <a:t>Center </a:t>
            </a:r>
            <a:r>
              <a:rPr lang="en-US" dirty="0" err="1" smtClean="0"/>
              <a:t>verticle</a:t>
            </a:r>
            <a:r>
              <a:rPr lang="en-US" dirty="0" smtClean="0"/>
              <a:t> with half mass companion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300" y="3944518"/>
            <a:ext cx="3871784" cy="29038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843" y="715588"/>
            <a:ext cx="4139511" cy="31046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63" y="715587"/>
            <a:ext cx="4139513" cy="3104634"/>
          </a:xfrm>
          <a:prstGeom prst="rect">
            <a:avLst/>
          </a:prstGeom>
        </p:spPr>
      </p:pic>
    </p:spTree>
    <p:extLst>
      <p:ext uri="{BB962C8B-B14F-4D97-AF65-F5344CB8AC3E}">
        <p14:creationId xmlns:p14="http://schemas.microsoft.com/office/powerpoint/2010/main" val="14101547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A Simulated Model: The Cartwheel Galaxy</a:t>
            </a:r>
            <a:endParaRPr lang="en-US" dirty="0"/>
          </a:p>
        </p:txBody>
      </p:sp>
      <p:sp>
        <p:nvSpPr>
          <p:cNvPr id="5" name="Slide Number Placeholder 4"/>
          <p:cNvSpPr>
            <a:spLocks noGrp="1"/>
          </p:cNvSpPr>
          <p:nvPr>
            <p:ph type="sldNum" sz="quarter" idx="12"/>
          </p:nvPr>
        </p:nvSpPr>
        <p:spPr/>
        <p:txBody>
          <a:bodyPr/>
          <a:lstStyle/>
          <a:p>
            <a:r>
              <a:rPr lang="en-US" dirty="0" smtClean="0"/>
              <a:t>x</a:t>
            </a:r>
            <a:endParaRPr lang="en-US" dirty="0"/>
          </a:p>
        </p:txBody>
      </p:sp>
      <p:sp>
        <p:nvSpPr>
          <p:cNvPr id="7" name="Rectangle 6"/>
          <p:cNvSpPr/>
          <p:nvPr/>
        </p:nvSpPr>
        <p:spPr>
          <a:xfrm>
            <a:off x="606552" y="354707"/>
            <a:ext cx="5803392" cy="4093428"/>
          </a:xfrm>
          <a:prstGeom prst="rect">
            <a:avLst/>
          </a:prstGeom>
        </p:spPr>
        <p:txBody>
          <a:bodyPr wrap="square">
            <a:spAutoFit/>
          </a:bodyPr>
          <a:lstStyle/>
          <a:p>
            <a:pPr marL="742950" indent="-742950" defTabSz="914400">
              <a:spcAft>
                <a:spcPts val="0"/>
              </a:spcAft>
              <a:buClrTx/>
              <a:buSzTx/>
              <a:buFont typeface="+mj-lt"/>
              <a:buAutoNum type="alphaUcPeriod"/>
              <a:defRPr/>
            </a:pPr>
            <a:r>
              <a:rPr lang="en-US" sz="3600" dirty="0">
                <a:latin typeface="Cordia New" charset="0"/>
                <a:ea typeface="Cordia New" charset="0"/>
                <a:cs typeface="Cordia New" charset="0"/>
              </a:rPr>
              <a:t>Introduction (pgs. </a:t>
            </a:r>
            <a:r>
              <a:rPr lang="en-US" sz="3600" dirty="0" smtClean="0">
                <a:latin typeface="Cordia New" charset="0"/>
                <a:ea typeface="Cordia New" charset="0"/>
                <a:cs typeface="Cordia New" charset="0"/>
              </a:rPr>
              <a:t>5 - 12)</a:t>
            </a:r>
            <a:endParaRPr lang="en-US" sz="3600" dirty="0">
              <a:latin typeface="Cordia New" charset="0"/>
              <a:ea typeface="Cordia New" charset="0"/>
              <a:cs typeface="Cordia New" charset="0"/>
            </a:endParaRPr>
          </a:p>
          <a:p>
            <a:pPr marL="1028700" lvl="1" indent="-571500" defTabSz="914400">
              <a:spcAft>
                <a:spcPts val="0"/>
              </a:spcAft>
              <a:buClrTx/>
              <a:buSzTx/>
              <a:buFont typeface="+mj-lt"/>
              <a:buAutoNum type="alphaLcParenR"/>
              <a:defRPr/>
            </a:pPr>
            <a:r>
              <a:rPr lang="en-US" sz="3200" dirty="0">
                <a:latin typeface="Cordia New" charset="0"/>
                <a:ea typeface="Cordia New" charset="0"/>
                <a:cs typeface="Cordia New" charset="0"/>
              </a:rPr>
              <a:t>Purpose (pg. </a:t>
            </a:r>
            <a:r>
              <a:rPr lang="en-US" sz="3200" dirty="0" smtClean="0">
                <a:latin typeface="Cordia New" charset="0"/>
                <a:ea typeface="Cordia New" charset="0"/>
                <a:cs typeface="Cordia New" charset="0"/>
              </a:rPr>
              <a:t>6)</a:t>
            </a:r>
            <a:endParaRPr lang="en-US" sz="3200" dirty="0">
              <a:latin typeface="Cordia New" charset="0"/>
              <a:ea typeface="Cordia New" charset="0"/>
              <a:cs typeface="Cordia New" charset="0"/>
            </a:endParaRPr>
          </a:p>
          <a:p>
            <a:pPr marL="1028700" lvl="1" indent="-571500" defTabSz="914400">
              <a:spcAft>
                <a:spcPts val="0"/>
              </a:spcAft>
              <a:buClrTx/>
              <a:buSzTx/>
              <a:buFont typeface="+mj-lt"/>
              <a:buAutoNum type="alphaLcParenR"/>
              <a:defRPr/>
            </a:pPr>
            <a:r>
              <a:rPr lang="en-US" sz="3200" dirty="0">
                <a:latin typeface="Cordia New" charset="0"/>
                <a:ea typeface="Cordia New" charset="0"/>
                <a:cs typeface="Cordia New" charset="0"/>
              </a:rPr>
              <a:t>Observation (pg. </a:t>
            </a:r>
            <a:r>
              <a:rPr lang="en-US" sz="3200" dirty="0" smtClean="0">
                <a:latin typeface="Cordia New" charset="0"/>
                <a:ea typeface="Cordia New" charset="0"/>
                <a:cs typeface="Cordia New" charset="0"/>
              </a:rPr>
              <a:t>7)</a:t>
            </a:r>
            <a:endParaRPr lang="en-US" sz="3200" dirty="0">
              <a:latin typeface="Cordia New" charset="0"/>
              <a:ea typeface="Cordia New" charset="0"/>
              <a:cs typeface="Cordia New" charset="0"/>
            </a:endParaRPr>
          </a:p>
          <a:p>
            <a:pPr marL="1028700" lvl="1" indent="-571500" defTabSz="914400">
              <a:spcAft>
                <a:spcPts val="0"/>
              </a:spcAft>
              <a:buClrTx/>
              <a:buSzTx/>
              <a:buFont typeface="+mj-lt"/>
              <a:buAutoNum type="alphaLcParenR"/>
              <a:defRPr/>
            </a:pPr>
            <a:r>
              <a:rPr lang="en-US" sz="3200" dirty="0">
                <a:latin typeface="Cordia New" charset="0"/>
                <a:ea typeface="Cordia New" charset="0"/>
                <a:cs typeface="Cordia New" charset="0"/>
              </a:rPr>
              <a:t>Theory (pg. </a:t>
            </a:r>
            <a:r>
              <a:rPr lang="en-US" sz="3200" dirty="0" smtClean="0">
                <a:latin typeface="Cordia New" charset="0"/>
                <a:ea typeface="Cordia New" charset="0"/>
                <a:cs typeface="Cordia New" charset="0"/>
              </a:rPr>
              <a:t>8)</a:t>
            </a:r>
            <a:endParaRPr lang="en-US" sz="3200" dirty="0">
              <a:latin typeface="Cordia New" charset="0"/>
              <a:ea typeface="Cordia New" charset="0"/>
              <a:cs typeface="Cordia New" charset="0"/>
            </a:endParaRPr>
          </a:p>
          <a:p>
            <a:pPr marL="1028700" lvl="1" indent="-571500" defTabSz="914400">
              <a:spcAft>
                <a:spcPts val="0"/>
              </a:spcAft>
              <a:buClrTx/>
              <a:buSzTx/>
              <a:buFont typeface="+mj-lt"/>
              <a:buAutoNum type="alphaLcParenR"/>
              <a:defRPr/>
            </a:pPr>
            <a:r>
              <a:rPr lang="en-US" sz="3200" dirty="0">
                <a:latin typeface="Cordia New" charset="0"/>
                <a:ea typeface="Cordia New" charset="0"/>
                <a:cs typeface="Cordia New" charset="0"/>
              </a:rPr>
              <a:t>Computational Theory (pg</a:t>
            </a:r>
            <a:r>
              <a:rPr lang="en-US" sz="3200" dirty="0" smtClean="0">
                <a:latin typeface="Cordia New" charset="0"/>
                <a:ea typeface="Cordia New" charset="0"/>
                <a:cs typeface="Cordia New" charset="0"/>
              </a:rPr>
              <a:t>. 9)</a:t>
            </a:r>
          </a:p>
          <a:p>
            <a:pPr marL="1028700" lvl="1" indent="-571500" defTabSz="914400">
              <a:spcAft>
                <a:spcPts val="0"/>
              </a:spcAft>
              <a:buClrTx/>
              <a:buSzTx/>
              <a:buFont typeface="+mj-lt"/>
              <a:buAutoNum type="alphaLcParenR"/>
              <a:defRPr/>
            </a:pPr>
            <a:r>
              <a:rPr lang="en-US" sz="3200" dirty="0" smtClean="0">
                <a:latin typeface="Cordia New" charset="0"/>
                <a:ea typeface="Cordia New" charset="0"/>
                <a:cs typeface="Cordia New" charset="0"/>
              </a:rPr>
              <a:t>Galactic Model Exploitation (pg. 10)</a:t>
            </a:r>
          </a:p>
          <a:p>
            <a:pPr marL="1028700" lvl="1" indent="-571500" defTabSz="914400">
              <a:spcAft>
                <a:spcPts val="0"/>
              </a:spcAft>
              <a:buClrTx/>
              <a:buSzTx/>
              <a:buFont typeface="+mj-lt"/>
              <a:buAutoNum type="alphaLcParenR"/>
              <a:defRPr/>
            </a:pPr>
            <a:r>
              <a:rPr lang="en-US" sz="3200" dirty="0" smtClean="0">
                <a:latin typeface="Cordia New" charset="0"/>
                <a:ea typeface="Cordia New" charset="0"/>
                <a:cs typeface="Cordia New" charset="0"/>
              </a:rPr>
              <a:t>Plummer Distribution (pg. 11)</a:t>
            </a:r>
            <a:endParaRPr lang="en-US" sz="3200" dirty="0">
              <a:latin typeface="Cordia New" charset="0"/>
              <a:ea typeface="Cordia New" charset="0"/>
              <a:cs typeface="Cordia New" charset="0"/>
            </a:endParaRPr>
          </a:p>
          <a:p>
            <a:pPr marL="1028700" lvl="1" indent="-571500" defTabSz="914400">
              <a:spcAft>
                <a:spcPts val="0"/>
              </a:spcAft>
              <a:buClrTx/>
              <a:buSzTx/>
              <a:buFont typeface="+mj-lt"/>
              <a:buAutoNum type="alphaLcParenR"/>
              <a:defRPr/>
            </a:pPr>
            <a:r>
              <a:rPr lang="en-US" sz="3200" dirty="0" smtClean="0">
                <a:latin typeface="Cordia New" charset="0"/>
                <a:ea typeface="Cordia New" charset="0"/>
                <a:cs typeface="Cordia New" charset="0"/>
              </a:rPr>
              <a:t>Key Aspects of the Model (pg. </a:t>
            </a:r>
            <a:r>
              <a:rPr lang="en-US" sz="3200" dirty="0" smtClean="0">
                <a:latin typeface="Cordia New" charset="0"/>
                <a:ea typeface="Cordia New" charset="0"/>
                <a:cs typeface="Cordia New" charset="0"/>
              </a:rPr>
              <a:t> 12)</a:t>
            </a:r>
            <a:endParaRPr lang="en-US" sz="3200" dirty="0" smtClean="0">
              <a:latin typeface="Cordia New" charset="0"/>
              <a:ea typeface="Cordia New" charset="0"/>
              <a:cs typeface="Cordia New" charset="0"/>
            </a:endParaRPr>
          </a:p>
        </p:txBody>
      </p:sp>
      <p:sp>
        <p:nvSpPr>
          <p:cNvPr id="10" name="Rectangle 9"/>
          <p:cNvSpPr/>
          <p:nvPr/>
        </p:nvSpPr>
        <p:spPr>
          <a:xfrm>
            <a:off x="5910072" y="354707"/>
            <a:ext cx="6096000" cy="4154984"/>
          </a:xfrm>
          <a:prstGeom prst="rect">
            <a:avLst/>
          </a:prstGeom>
        </p:spPr>
        <p:txBody>
          <a:bodyPr>
            <a:spAutoFit/>
          </a:bodyPr>
          <a:lstStyle/>
          <a:p>
            <a:pPr marL="571500" indent="-571500" defTabSz="914400">
              <a:buFont typeface="+mj-lt"/>
              <a:buAutoNum type="alphaUcPeriod" startAt="2"/>
              <a:defRPr/>
            </a:pPr>
            <a:r>
              <a:rPr lang="en-US" sz="3600" dirty="0" smtClean="0">
                <a:latin typeface="Cordia New" charset="0"/>
                <a:ea typeface="Cordia New" charset="0"/>
                <a:cs typeface="Cordia New" charset="0"/>
              </a:rPr>
              <a:t>N-Body (pgs. </a:t>
            </a:r>
            <a:r>
              <a:rPr lang="en-US" sz="3600" dirty="0" smtClean="0">
                <a:latin typeface="Cordia New" charset="0"/>
                <a:ea typeface="Cordia New" charset="0"/>
                <a:cs typeface="Cordia New" charset="0"/>
              </a:rPr>
              <a:t>13 </a:t>
            </a:r>
            <a:r>
              <a:rPr lang="mr-IN" sz="3600" dirty="0" smtClean="0">
                <a:latin typeface="Cordia New" charset="0"/>
                <a:ea typeface="Cordia New" charset="0"/>
                <a:cs typeface="Cordia New" charset="0"/>
              </a:rPr>
              <a:t>–</a:t>
            </a:r>
            <a:r>
              <a:rPr lang="en-US" sz="3600" dirty="0" smtClean="0">
                <a:latin typeface="Cordia New" charset="0"/>
                <a:ea typeface="Cordia New" charset="0"/>
                <a:cs typeface="Cordia New" charset="0"/>
              </a:rPr>
              <a:t> 19)</a:t>
            </a:r>
            <a:endParaRPr lang="en-US" sz="3600" dirty="0" smtClean="0">
              <a:latin typeface="Cordia New" charset="0"/>
              <a:ea typeface="Cordia New" charset="0"/>
              <a:cs typeface="Cordia New" charset="0"/>
            </a:endParaRPr>
          </a:p>
          <a:p>
            <a:pPr marL="1028700" lvl="1" indent="-571500" defTabSz="914400">
              <a:buFont typeface="+mj-lt"/>
              <a:buAutoNum type="alphaLcPeriod"/>
              <a:defRPr/>
            </a:pPr>
            <a:r>
              <a:rPr lang="en-US" sz="3200" dirty="0" smtClean="0">
                <a:latin typeface="Cordia New" charset="0"/>
                <a:ea typeface="Cordia New" charset="0"/>
                <a:cs typeface="Cordia New" charset="0"/>
              </a:rPr>
              <a:t>Code Structure (</a:t>
            </a:r>
            <a:r>
              <a:rPr lang="en-US" sz="3200" dirty="0" smtClean="0">
                <a:latin typeface="Cordia New" charset="0"/>
                <a:ea typeface="Cordia New" charset="0"/>
                <a:cs typeface="Cordia New" charset="0"/>
              </a:rPr>
              <a:t>pg. 14)</a:t>
            </a:r>
            <a:endParaRPr lang="en-US" sz="3200" dirty="0" smtClean="0">
              <a:latin typeface="Cordia New" charset="0"/>
              <a:ea typeface="Cordia New" charset="0"/>
              <a:cs typeface="Cordia New" charset="0"/>
            </a:endParaRPr>
          </a:p>
          <a:p>
            <a:pPr marL="1485900" lvl="2" indent="-571500" defTabSz="914400">
              <a:buFont typeface="+mj-lt"/>
              <a:buAutoNum type="alphaLcPeriod"/>
              <a:defRPr/>
            </a:pPr>
            <a:r>
              <a:rPr lang="en-US" sz="3200" dirty="0" smtClean="0">
                <a:latin typeface="Cordia New" charset="0"/>
                <a:ea typeface="Cordia New" charset="0"/>
                <a:cs typeface="Cordia New" charset="0"/>
              </a:rPr>
              <a:t>Leap Frog </a:t>
            </a:r>
            <a:r>
              <a:rPr lang="mr-IN" sz="3200" dirty="0" smtClean="0">
                <a:latin typeface="Cordia New" charset="0"/>
                <a:ea typeface="Cordia New" charset="0"/>
                <a:cs typeface="Cordia New" charset="0"/>
              </a:rPr>
              <a:t>–</a:t>
            </a:r>
            <a:r>
              <a:rPr lang="en-US" sz="3200" dirty="0" smtClean="0">
                <a:latin typeface="Cordia New" charset="0"/>
                <a:ea typeface="Cordia New" charset="0"/>
                <a:cs typeface="Cordia New" charset="0"/>
              </a:rPr>
              <a:t> </a:t>
            </a:r>
            <a:r>
              <a:rPr lang="en-US" sz="3200" dirty="0" err="1" smtClean="0">
                <a:latin typeface="Cordia New" charset="0"/>
                <a:ea typeface="Cordia New" charset="0"/>
                <a:cs typeface="Cordia New" charset="0"/>
              </a:rPr>
              <a:t>Verlet</a:t>
            </a:r>
            <a:r>
              <a:rPr lang="en-US" sz="3200" dirty="0" smtClean="0">
                <a:latin typeface="Cordia New" charset="0"/>
                <a:ea typeface="Cordia New" charset="0"/>
                <a:cs typeface="Cordia New" charset="0"/>
              </a:rPr>
              <a:t> Method (pg. </a:t>
            </a:r>
            <a:r>
              <a:rPr lang="en-US" sz="3200" dirty="0" smtClean="0">
                <a:latin typeface="Cordia New" charset="0"/>
                <a:ea typeface="Cordia New" charset="0"/>
                <a:cs typeface="Cordia New" charset="0"/>
              </a:rPr>
              <a:t>14)</a:t>
            </a:r>
            <a:endParaRPr lang="en-US" sz="3200" dirty="0" smtClean="0">
              <a:latin typeface="Cordia New" charset="0"/>
              <a:ea typeface="Cordia New" charset="0"/>
              <a:cs typeface="Cordia New" charset="0"/>
            </a:endParaRPr>
          </a:p>
          <a:p>
            <a:pPr marL="1485900" lvl="2" indent="-571500" defTabSz="914400">
              <a:buFont typeface="+mj-lt"/>
              <a:buAutoNum type="alphaLcPeriod"/>
              <a:defRPr/>
            </a:pPr>
            <a:r>
              <a:rPr lang="en-US" sz="3200" dirty="0" smtClean="0">
                <a:latin typeface="Cordia New" charset="0"/>
                <a:ea typeface="Cordia New" charset="0"/>
                <a:cs typeface="Cordia New" charset="0"/>
              </a:rPr>
              <a:t>Tree Code (pg. </a:t>
            </a:r>
            <a:r>
              <a:rPr lang="en-US" sz="3200" dirty="0" smtClean="0">
                <a:latin typeface="Cordia New" charset="0"/>
                <a:ea typeface="Cordia New" charset="0"/>
                <a:cs typeface="Cordia New" charset="0"/>
              </a:rPr>
              <a:t>14)</a:t>
            </a:r>
            <a:endParaRPr lang="en-US" sz="3200" dirty="0" smtClean="0">
              <a:latin typeface="Cordia New" charset="0"/>
              <a:ea typeface="Cordia New" charset="0"/>
              <a:cs typeface="Cordia New" charset="0"/>
            </a:endParaRPr>
          </a:p>
          <a:p>
            <a:pPr marL="1028700" lvl="1" indent="-571500" defTabSz="914400">
              <a:buFont typeface="+mj-lt"/>
              <a:buAutoNum type="alphaLcPeriod"/>
              <a:defRPr/>
            </a:pPr>
            <a:r>
              <a:rPr lang="en-US" sz="3200" dirty="0" smtClean="0">
                <a:latin typeface="Cordia New" charset="0"/>
                <a:ea typeface="Cordia New" charset="0"/>
                <a:cs typeface="Cordia New" charset="0"/>
              </a:rPr>
              <a:t>Containments (pgs</a:t>
            </a:r>
            <a:r>
              <a:rPr lang="en-US" sz="3200" dirty="0" smtClean="0">
                <a:latin typeface="Cordia New" charset="0"/>
                <a:ea typeface="Cordia New" charset="0"/>
                <a:cs typeface="Cordia New" charset="0"/>
              </a:rPr>
              <a:t>. 15 </a:t>
            </a:r>
            <a:r>
              <a:rPr lang="mr-IN" sz="3200" dirty="0" smtClean="0">
                <a:latin typeface="Cordia New" charset="0"/>
                <a:ea typeface="Cordia New" charset="0"/>
                <a:cs typeface="Cordia New" charset="0"/>
              </a:rPr>
              <a:t>–</a:t>
            </a:r>
            <a:r>
              <a:rPr lang="en-US" sz="3200" dirty="0" smtClean="0">
                <a:latin typeface="Cordia New" charset="0"/>
                <a:ea typeface="Cordia New" charset="0"/>
                <a:cs typeface="Cordia New" charset="0"/>
              </a:rPr>
              <a:t> 19)</a:t>
            </a:r>
            <a:endParaRPr lang="en-US" sz="3200" dirty="0">
              <a:latin typeface="Cordia New" charset="0"/>
              <a:ea typeface="Cordia New" charset="0"/>
              <a:cs typeface="Cordia New" charset="0"/>
            </a:endParaRPr>
          </a:p>
          <a:p>
            <a:pPr marL="1485900" lvl="2" indent="-571500" defTabSz="914400">
              <a:spcAft>
                <a:spcPts val="0"/>
              </a:spcAft>
              <a:buClrTx/>
              <a:buSzTx/>
              <a:buFont typeface="+mj-lt"/>
              <a:buAutoNum type="romanUcPeriod"/>
              <a:defRPr/>
            </a:pPr>
            <a:r>
              <a:rPr lang="en-US" sz="2800" dirty="0">
                <a:latin typeface="Cordia New" charset="0"/>
                <a:ea typeface="Cordia New" charset="0"/>
                <a:cs typeface="Cordia New" charset="0"/>
              </a:rPr>
              <a:t>Cartwheel Galactic </a:t>
            </a:r>
            <a:r>
              <a:rPr lang="en-US" sz="2800" dirty="0" smtClean="0">
                <a:latin typeface="Cordia New" charset="0"/>
                <a:ea typeface="Cordia New" charset="0"/>
                <a:cs typeface="Cordia New" charset="0"/>
              </a:rPr>
              <a:t>Model </a:t>
            </a:r>
            <a:r>
              <a:rPr lang="en-US" sz="2800" dirty="0" smtClean="0">
                <a:latin typeface="Cordia New" charset="0"/>
                <a:ea typeface="Cordia New" charset="0"/>
                <a:cs typeface="Cordia New" charset="0"/>
              </a:rPr>
              <a:t>(ditto) </a:t>
            </a:r>
            <a:endParaRPr lang="en-US" sz="2800" dirty="0">
              <a:latin typeface="Cordia New" charset="0"/>
              <a:ea typeface="Cordia New" charset="0"/>
              <a:cs typeface="Cordia New" charset="0"/>
            </a:endParaRPr>
          </a:p>
          <a:p>
            <a:pPr marL="1828800" lvl="3" indent="-571500" defTabSz="914400">
              <a:spcAft>
                <a:spcPts val="0"/>
              </a:spcAft>
              <a:buClrTx/>
              <a:buSzTx/>
              <a:buFont typeface="+mj-lt"/>
              <a:buAutoNum type="romanLcPeriod"/>
              <a:defRPr/>
            </a:pPr>
            <a:r>
              <a:rPr lang="en-US" sz="2400" dirty="0">
                <a:latin typeface="Cordia New" charset="0"/>
                <a:ea typeface="Cordia New" charset="0"/>
                <a:cs typeface="Cordia New" charset="0"/>
              </a:rPr>
              <a:t>Radial </a:t>
            </a:r>
            <a:r>
              <a:rPr lang="en-US" sz="2400" dirty="0" smtClean="0">
                <a:latin typeface="Cordia New" charset="0"/>
                <a:ea typeface="Cordia New" charset="0"/>
                <a:cs typeface="Cordia New" charset="0"/>
              </a:rPr>
              <a:t>Distribution (pg. </a:t>
            </a:r>
            <a:r>
              <a:rPr lang="en-US" sz="2400" dirty="0" smtClean="0">
                <a:latin typeface="Cordia New" charset="0"/>
                <a:ea typeface="Cordia New" charset="0"/>
                <a:cs typeface="Cordia New" charset="0"/>
              </a:rPr>
              <a:t>16)</a:t>
            </a:r>
          </a:p>
          <a:p>
            <a:pPr marL="1828800" lvl="3" indent="-571500" defTabSz="914400">
              <a:spcAft>
                <a:spcPts val="0"/>
              </a:spcAft>
              <a:buClrTx/>
              <a:buSzTx/>
              <a:buFont typeface="+mj-lt"/>
              <a:buAutoNum type="romanLcPeriod"/>
              <a:defRPr/>
            </a:pPr>
            <a:r>
              <a:rPr lang="en-US" sz="2400" dirty="0" err="1" smtClean="0">
                <a:latin typeface="Cordia New" charset="0"/>
                <a:ea typeface="Cordia New" charset="0"/>
                <a:cs typeface="Cordia New" charset="0"/>
              </a:rPr>
              <a:t>Epicyclic</a:t>
            </a:r>
            <a:r>
              <a:rPr lang="en-US" sz="2400" dirty="0" smtClean="0">
                <a:latin typeface="Cordia New" charset="0"/>
                <a:ea typeface="Cordia New" charset="0"/>
                <a:cs typeface="Cordia New" charset="0"/>
              </a:rPr>
              <a:t> Approximation (pg. 17 &amp; 18)</a:t>
            </a:r>
            <a:endParaRPr lang="en-US" sz="2400" dirty="0">
              <a:latin typeface="Cordia New" charset="0"/>
              <a:ea typeface="Cordia New" charset="0"/>
              <a:cs typeface="Cordia New" charset="0"/>
            </a:endParaRPr>
          </a:p>
          <a:p>
            <a:pPr marL="1828800" lvl="3" indent="-571500" defTabSz="914400">
              <a:spcAft>
                <a:spcPts val="0"/>
              </a:spcAft>
              <a:buClrTx/>
              <a:buSzTx/>
              <a:buFont typeface="+mj-lt"/>
              <a:buAutoNum type="romanLcPeriod"/>
              <a:defRPr/>
            </a:pPr>
            <a:r>
              <a:rPr lang="en-US" sz="2400" dirty="0" smtClean="0">
                <a:latin typeface="Cordia New" charset="0"/>
                <a:ea typeface="Cordia New" charset="0"/>
                <a:cs typeface="Cordia New" charset="0"/>
              </a:rPr>
              <a:t>Velocity </a:t>
            </a:r>
            <a:r>
              <a:rPr lang="en-US" sz="2400" dirty="0" smtClean="0">
                <a:latin typeface="Cordia New" charset="0"/>
                <a:ea typeface="Cordia New" charset="0"/>
                <a:cs typeface="Cordia New" charset="0"/>
              </a:rPr>
              <a:t>Dispersion (pg. </a:t>
            </a:r>
            <a:r>
              <a:rPr lang="en-US" sz="2400" dirty="0" smtClean="0">
                <a:latin typeface="Cordia New" charset="0"/>
                <a:ea typeface="Cordia New" charset="0"/>
                <a:cs typeface="Cordia New" charset="0"/>
              </a:rPr>
              <a:t>19)</a:t>
            </a:r>
          </a:p>
        </p:txBody>
      </p:sp>
    </p:spTree>
    <p:extLst>
      <p:ext uri="{BB962C8B-B14F-4D97-AF65-F5344CB8AC3E}">
        <p14:creationId xmlns:p14="http://schemas.microsoft.com/office/powerpoint/2010/main" val="263793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195" y="-65173"/>
            <a:ext cx="10515600" cy="1325563"/>
          </a:xfrm>
        </p:spPr>
        <p:txBody>
          <a:bodyPr/>
          <a:lstStyle/>
          <a:p>
            <a:r>
              <a:rPr lang="en-US" dirty="0" smtClean="0"/>
              <a:t>Center Vertical with double mass companion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508" y="3980936"/>
            <a:ext cx="3836086" cy="28770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1" y="1045305"/>
            <a:ext cx="4058508" cy="31507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8670" y="892405"/>
            <a:ext cx="4433330" cy="3303617"/>
          </a:xfrm>
          <a:prstGeom prst="rect">
            <a:avLst/>
          </a:prstGeom>
        </p:spPr>
      </p:pic>
    </p:spTree>
    <p:extLst>
      <p:ext uri="{BB962C8B-B14F-4D97-AF65-F5344CB8AC3E}">
        <p14:creationId xmlns:p14="http://schemas.microsoft.com/office/powerpoint/2010/main" val="1372608877"/>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027" y="-386449"/>
            <a:ext cx="10515600" cy="1325563"/>
          </a:xfrm>
        </p:spPr>
        <p:txBody>
          <a:bodyPr/>
          <a:lstStyle/>
          <a:p>
            <a:r>
              <a:rPr lang="en-US" dirty="0" smtClean="0"/>
              <a:t> Companion with  45degree shifted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478" y="3815364"/>
            <a:ext cx="4350550" cy="32629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828" y="605696"/>
            <a:ext cx="4279558" cy="32096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33" y="605696"/>
            <a:ext cx="4282988" cy="3212241"/>
          </a:xfrm>
          <a:prstGeom prst="rect">
            <a:avLst/>
          </a:prstGeom>
        </p:spPr>
      </p:pic>
    </p:spTree>
    <p:extLst>
      <p:ext uri="{BB962C8B-B14F-4D97-AF65-F5344CB8AC3E}">
        <p14:creationId xmlns:p14="http://schemas.microsoft.com/office/powerpoint/2010/main" val="1168059665"/>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897" y="-400994"/>
            <a:ext cx="10515600" cy="1325563"/>
          </a:xfrm>
        </p:spPr>
        <p:txBody>
          <a:bodyPr/>
          <a:lstStyle/>
          <a:p>
            <a:r>
              <a:rPr lang="en-US" dirty="0"/>
              <a:t>Companion </a:t>
            </a:r>
            <a:r>
              <a:rPr lang="en-US" dirty="0" smtClean="0"/>
              <a:t>45degree shifted double-mass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373" y="3798746"/>
            <a:ext cx="4534929" cy="305925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405" y="516409"/>
            <a:ext cx="4592594" cy="328233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409"/>
            <a:ext cx="4744995" cy="3282338"/>
          </a:xfrm>
          <a:prstGeom prst="rect">
            <a:avLst/>
          </a:prstGeom>
        </p:spPr>
      </p:pic>
    </p:spTree>
    <p:extLst>
      <p:ext uri="{BB962C8B-B14F-4D97-AF65-F5344CB8AC3E}">
        <p14:creationId xmlns:p14="http://schemas.microsoft.com/office/powerpoint/2010/main" val="1430772428"/>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189" y="-302140"/>
            <a:ext cx="10515600" cy="1325563"/>
          </a:xfrm>
        </p:spPr>
        <p:txBody>
          <a:bodyPr/>
          <a:lstStyle/>
          <a:p>
            <a:r>
              <a:rPr lang="en-US" dirty="0"/>
              <a:t>Companion 45degree shifted </a:t>
            </a:r>
            <a:r>
              <a:rPr lang="en-US" dirty="0" smtClean="0"/>
              <a:t>half-mass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152" y="4046270"/>
            <a:ext cx="3748973" cy="28117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497" y="556890"/>
            <a:ext cx="4652504" cy="34893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890"/>
            <a:ext cx="4798330" cy="3489379"/>
          </a:xfrm>
          <a:prstGeom prst="rect">
            <a:avLst/>
          </a:prstGeom>
        </p:spPr>
      </p:pic>
    </p:spTree>
    <p:extLst>
      <p:ext uri="{BB962C8B-B14F-4D97-AF65-F5344CB8AC3E}">
        <p14:creationId xmlns:p14="http://schemas.microsoft.com/office/powerpoint/2010/main" val="161780193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p:nvPr/>
        </p:nvSpPr>
        <p:spPr>
          <a:xfrm>
            <a:off x="4038600" y="6404292"/>
            <a:ext cx="4114800"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FFFFFF"/>
                </a:solidFill>
              </a:defRPr>
            </a:lvl1pPr>
          </a:lstStyle>
          <a:p>
            <a:r>
              <a:t>A Simulated Model: The Cartwheel Galaxy - References</a:t>
            </a:r>
          </a:p>
        </p:txBody>
      </p:sp>
      <p:sp>
        <p:nvSpPr>
          <p:cNvPr id="415" name="Shape 415"/>
          <p:cNvSpPr>
            <a:spLocks noGrp="1"/>
          </p:cNvSpPr>
          <p:nvPr>
            <p:ph type="title"/>
          </p:nvPr>
        </p:nvSpPr>
        <p:spPr>
          <a:prstGeom prst="rect">
            <a:avLst/>
          </a:prstGeom>
        </p:spPr>
        <p:txBody>
          <a:bodyPr/>
          <a:lstStyle>
            <a:lvl1pPr>
              <a:defRPr sz="4800" cap="small">
                <a:latin typeface="+mj-lt"/>
                <a:ea typeface="+mj-ea"/>
                <a:cs typeface="+mj-cs"/>
                <a:sym typeface="Angsana New"/>
              </a:defRPr>
            </a:lvl1pPr>
          </a:lstStyle>
          <a:p>
            <a:r>
              <a:t>Works cited:</a:t>
            </a:r>
          </a:p>
        </p:txBody>
      </p:sp>
      <p:sp>
        <p:nvSpPr>
          <p:cNvPr id="416" name="Shape 416"/>
          <p:cNvSpPr>
            <a:spLocks noGrp="1"/>
          </p:cNvSpPr>
          <p:nvPr>
            <p:ph type="body" idx="1"/>
          </p:nvPr>
        </p:nvSpPr>
        <p:spPr>
          <a:prstGeom prst="rect">
            <a:avLst/>
          </a:prstGeom>
        </p:spPr>
        <p:txBody>
          <a:bodyPr/>
          <a:lstStyle/>
          <a:p>
            <a:pPr marL="358069" indent="-358069">
              <a:lnSpc>
                <a:spcPct val="100000"/>
              </a:lnSpc>
              <a:spcBef>
                <a:spcPts val="600"/>
              </a:spcBef>
              <a:buSzPct val="75000"/>
              <a:buFontTx/>
              <a:tabLst>
                <a:tab pos="673100" algn="l"/>
                <a:tab pos="787400" algn="l"/>
                <a:tab pos="1244600" algn="l"/>
                <a:tab pos="1701800" algn="l"/>
                <a:tab pos="2159000" algn="l"/>
                <a:tab pos="2616200" algn="l"/>
                <a:tab pos="3073400" algn="l"/>
                <a:tab pos="3530600" algn="l"/>
                <a:tab pos="3987800" algn="l"/>
                <a:tab pos="4445000" algn="l"/>
                <a:tab pos="4902200" algn="l"/>
                <a:tab pos="5359400" algn="l"/>
                <a:tab pos="5816600" algn="l"/>
                <a:tab pos="6273800" algn="l"/>
                <a:tab pos="6731000" algn="l"/>
                <a:tab pos="7188200" algn="l"/>
                <a:tab pos="7645400" algn="l"/>
                <a:tab pos="8102600" algn="l"/>
                <a:tab pos="8559800" algn="l"/>
                <a:tab pos="9017000" algn="l"/>
                <a:tab pos="9474200" algn="l"/>
              </a:tabLst>
              <a:defRPr sz="2900">
                <a:latin typeface="Trebuchet MS"/>
                <a:ea typeface="Trebuchet MS"/>
                <a:cs typeface="Trebuchet MS"/>
                <a:sym typeface="Trebuchet MS"/>
              </a:defRPr>
            </a:pPr>
            <a:r>
              <a:t>E.Athanassoula, I. Puerari and A. Bosma. Formation of rings in galactic discs by inflating small companions. </a:t>
            </a:r>
            <a:r>
              <a:rPr i="1"/>
              <a:t>Mon.Not.R.Astron.Soc</a:t>
            </a:r>
            <a:r>
              <a:t>, 286,284-302, 1997</a:t>
            </a:r>
          </a:p>
          <a:p>
            <a:pPr marL="358069" indent="-358069">
              <a:lnSpc>
                <a:spcPct val="100000"/>
              </a:lnSpc>
              <a:spcBef>
                <a:spcPts val="600"/>
              </a:spcBef>
              <a:buSzPct val="75000"/>
              <a:buFontTx/>
              <a:tabLst>
                <a:tab pos="673100" algn="l"/>
                <a:tab pos="787400" algn="l"/>
                <a:tab pos="1244600" algn="l"/>
                <a:tab pos="1701800" algn="l"/>
                <a:tab pos="2159000" algn="l"/>
                <a:tab pos="2616200" algn="l"/>
                <a:tab pos="3073400" algn="l"/>
                <a:tab pos="3530600" algn="l"/>
                <a:tab pos="3987800" algn="l"/>
                <a:tab pos="4445000" algn="l"/>
                <a:tab pos="4902200" algn="l"/>
                <a:tab pos="5359400" algn="l"/>
                <a:tab pos="5816600" algn="l"/>
                <a:tab pos="6273800" algn="l"/>
                <a:tab pos="6731000" algn="l"/>
                <a:tab pos="7188200" algn="l"/>
                <a:tab pos="7645400" algn="l"/>
                <a:tab pos="8102600" algn="l"/>
                <a:tab pos="8559800" algn="l"/>
                <a:tab pos="9017000" algn="l"/>
                <a:tab pos="9474200" algn="l"/>
              </a:tabLst>
              <a:defRPr sz="2900">
                <a:latin typeface="Trebuchet MS"/>
                <a:ea typeface="Trebuchet MS"/>
                <a:cs typeface="Trebuchet MS"/>
                <a:sym typeface="Trebuchet MS"/>
              </a:defRPr>
            </a:pPr>
            <a:r>
              <a:t>Lynds, Roger and Toomre, Alar. On the Interpretation of Ring Galaxy. </a:t>
            </a:r>
            <a:r>
              <a:rPr i="1"/>
              <a:t>The Astrophysical Journal</a:t>
            </a:r>
            <a:r>
              <a:t>, 209: 382 - 388, 1976</a:t>
            </a:r>
          </a:p>
        </p:txBody>
      </p:sp>
      <p:sp>
        <p:nvSpPr>
          <p:cNvPr id="417" name="Shape 417"/>
          <p:cNvSpPr>
            <a:spLocks noGrp="1"/>
          </p:cNvSpPr>
          <p:nvPr>
            <p:ph type="sldNum" sz="quarter" idx="2"/>
          </p:nvPr>
        </p:nvSpPr>
        <p:spPr>
          <a:xfrm>
            <a:off x="11089818" y="6404292"/>
            <a:ext cx="263982"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Tree>
    <p:extLst>
      <p:ext uri="{BB962C8B-B14F-4D97-AF65-F5344CB8AC3E}">
        <p14:creationId xmlns:p14="http://schemas.microsoft.com/office/powerpoint/2010/main" val="18213176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a:solidFill>
                  <a:srgbClr val="FFFFFF"/>
                </a:solidFill>
                <a:latin typeface="Angsana New" charset="0"/>
                <a:ea typeface="Angsana New" charset="0"/>
                <a:cs typeface="Angsana New" charset="0"/>
              </a:rPr>
              <a:t>Credits:</a:t>
            </a:r>
          </a:p>
        </p:txBody>
      </p:sp>
      <p:sp>
        <p:nvSpPr>
          <p:cNvPr id="6" name="TextBox 5"/>
          <p:cNvSpPr txBox="1"/>
          <p:nvPr/>
        </p:nvSpPr>
        <p:spPr>
          <a:xfrm>
            <a:off x="685800" y="1804432"/>
            <a:ext cx="5689599" cy="3108543"/>
          </a:xfrm>
          <a:prstGeom prst="rect">
            <a:avLst/>
          </a:prstGeom>
          <a:noFill/>
        </p:spPr>
        <p:txBody>
          <a:bodyPr wrap="square" rtlCol="0">
            <a:spAutoFit/>
          </a:bodyPr>
          <a:lstStyle/>
          <a:p>
            <a:r>
              <a:rPr lang="en-US" sz="2800" dirty="0" smtClean="0">
                <a:latin typeface="Cordia New" charset="0"/>
                <a:ea typeface="Cordia New" charset="0"/>
                <a:cs typeface="Cordia New" charset="0"/>
              </a:rPr>
              <a:t>Presentation Manager: </a:t>
            </a:r>
            <a:r>
              <a:rPr lang="en-US" sz="2800" dirty="0">
                <a:latin typeface="Cordia New" charset="0"/>
                <a:ea typeface="Cordia New" charset="0"/>
                <a:cs typeface="Cordia New" charset="0"/>
              </a:rPr>
              <a:t>Ross Pappas</a:t>
            </a:r>
          </a:p>
          <a:p>
            <a:r>
              <a:rPr lang="en-US" sz="2800" dirty="0">
                <a:latin typeface="Cordia New" charset="0"/>
                <a:ea typeface="Cordia New" charset="0"/>
                <a:cs typeface="Cordia New" charset="0"/>
              </a:rPr>
              <a:t>Co-Presentation Manger: </a:t>
            </a:r>
            <a:r>
              <a:rPr lang="en-US" sz="2800" dirty="0" err="1" smtClean="0">
                <a:latin typeface="Cordia New" charset="0"/>
                <a:ea typeface="Cordia New" charset="0"/>
                <a:cs typeface="Cordia New" charset="0"/>
              </a:rPr>
              <a:t>Hongrui</a:t>
            </a:r>
            <a:r>
              <a:rPr lang="en-US" sz="2800" dirty="0" smtClean="0">
                <a:latin typeface="Cordia New" charset="0"/>
                <a:ea typeface="Cordia New" charset="0"/>
                <a:cs typeface="Cordia New" charset="0"/>
              </a:rPr>
              <a:t> Wu</a:t>
            </a:r>
            <a:endParaRPr lang="en-US" sz="2800" dirty="0">
              <a:latin typeface="Cordia New" charset="0"/>
              <a:ea typeface="Cordia New" charset="0"/>
              <a:cs typeface="Cordia New" charset="0"/>
            </a:endParaRPr>
          </a:p>
          <a:p>
            <a:r>
              <a:rPr lang="en-US" sz="2800" dirty="0">
                <a:latin typeface="Cordia New" charset="0"/>
                <a:ea typeface="Cordia New" charset="0"/>
                <a:cs typeface="Cordia New" charset="0"/>
              </a:rPr>
              <a:t>Presentation Editors: </a:t>
            </a:r>
            <a:r>
              <a:rPr lang="en-US" sz="2800" dirty="0" smtClean="0">
                <a:latin typeface="Cordia New" charset="0"/>
                <a:ea typeface="Cordia New" charset="0"/>
                <a:cs typeface="Cordia New" charset="0"/>
              </a:rPr>
              <a:t>Cartwheel B</a:t>
            </a:r>
          </a:p>
          <a:p>
            <a:r>
              <a:rPr lang="en-US" sz="2800" dirty="0" smtClean="0">
                <a:latin typeface="Cordia New" charset="0"/>
                <a:ea typeface="Cordia New" charset="0"/>
                <a:cs typeface="Cordia New" charset="0"/>
              </a:rPr>
              <a:t>Lead N-Body Coder(s): </a:t>
            </a:r>
            <a:r>
              <a:rPr lang="en-US" sz="2800" dirty="0" err="1" smtClean="0">
                <a:latin typeface="Cordia New" charset="0"/>
                <a:ea typeface="Cordia New" charset="0"/>
                <a:cs typeface="Cordia New" charset="0"/>
              </a:rPr>
              <a:t>Yaoguang</a:t>
            </a:r>
            <a:r>
              <a:rPr lang="en-US" sz="2800" dirty="0" smtClean="0">
                <a:latin typeface="Cordia New" charset="0"/>
                <a:ea typeface="Cordia New" charset="0"/>
                <a:cs typeface="Cordia New" charset="0"/>
              </a:rPr>
              <a:t> </a:t>
            </a:r>
            <a:r>
              <a:rPr lang="en-US" sz="2800" dirty="0" err="1" smtClean="0">
                <a:latin typeface="Cordia New" charset="0"/>
                <a:ea typeface="Cordia New" charset="0"/>
                <a:cs typeface="Cordia New" charset="0"/>
              </a:rPr>
              <a:t>Zhai</a:t>
            </a:r>
            <a:endParaRPr lang="en-US" sz="2800" dirty="0" smtClean="0">
              <a:latin typeface="Cordia New" charset="0"/>
              <a:ea typeface="Cordia New" charset="0"/>
              <a:cs typeface="Cordia New" charset="0"/>
            </a:endParaRPr>
          </a:p>
          <a:p>
            <a:r>
              <a:rPr lang="en-US" sz="2800" dirty="0" smtClean="0">
                <a:latin typeface="Cordia New" charset="0"/>
                <a:ea typeface="Cordia New" charset="0"/>
                <a:cs typeface="Cordia New" charset="0"/>
              </a:rPr>
              <a:t>Co-Lead N-Body Coder(s</a:t>
            </a:r>
            <a:r>
              <a:rPr lang="en-US" sz="2800" dirty="0" smtClean="0">
                <a:latin typeface="Cordia New" charset="0"/>
                <a:ea typeface="Cordia New" charset="0"/>
                <a:cs typeface="Cordia New" charset="0"/>
              </a:rPr>
              <a:t>): William Wylie-</a:t>
            </a:r>
            <a:r>
              <a:rPr lang="en-US" sz="2800" dirty="0" err="1" smtClean="0">
                <a:latin typeface="Cordia New" charset="0"/>
                <a:ea typeface="Cordia New" charset="0"/>
                <a:cs typeface="Cordia New" charset="0"/>
              </a:rPr>
              <a:t>Modro</a:t>
            </a:r>
            <a:endParaRPr lang="en-US" sz="2800" dirty="0" smtClean="0">
              <a:latin typeface="Cordia New" charset="0"/>
              <a:ea typeface="Cordia New" charset="0"/>
              <a:cs typeface="Cordia New" charset="0"/>
            </a:endParaRPr>
          </a:p>
          <a:p>
            <a:r>
              <a:rPr lang="en-US" sz="2800" dirty="0" smtClean="0">
                <a:latin typeface="Cordia New" charset="0"/>
                <a:ea typeface="Cordia New" charset="0"/>
                <a:cs typeface="Cordia New" charset="0"/>
              </a:rPr>
              <a:t>Lead Theoretical Physicist: Ross Pappas</a:t>
            </a:r>
          </a:p>
          <a:p>
            <a:endParaRPr lang="en-US" sz="2800" dirty="0">
              <a:latin typeface="Cordia New" charset="0"/>
              <a:ea typeface="Cordia New" charset="0"/>
              <a:cs typeface="Cordia New" charset="0"/>
            </a:endParaRPr>
          </a:p>
        </p:txBody>
      </p:sp>
      <p:sp>
        <p:nvSpPr>
          <p:cNvPr id="7" name="TextBox 6"/>
          <p:cNvSpPr txBox="1"/>
          <p:nvPr/>
        </p:nvSpPr>
        <p:spPr>
          <a:xfrm>
            <a:off x="1631950" y="5386854"/>
            <a:ext cx="8928100" cy="1938992"/>
          </a:xfrm>
          <a:prstGeom prst="rect">
            <a:avLst/>
          </a:prstGeom>
          <a:noFill/>
        </p:spPr>
        <p:txBody>
          <a:bodyPr wrap="square" rtlCol="0">
            <a:spAutoFit/>
          </a:bodyPr>
          <a:lstStyle/>
          <a:p>
            <a:pPr algn="ctr"/>
            <a:r>
              <a:rPr lang="en-US" sz="2400" dirty="0" smtClean="0">
                <a:latin typeface="Cordia New" charset="0"/>
                <a:ea typeface="Cordia New" charset="0"/>
                <a:cs typeface="Cordia New" charset="0"/>
              </a:rPr>
              <a:t>Key:</a:t>
            </a:r>
          </a:p>
          <a:p>
            <a:pPr algn="ctr"/>
            <a:r>
              <a:rPr lang="en-US" sz="2400" dirty="0">
                <a:latin typeface="Cordia New" charset="0"/>
                <a:ea typeface="Cordia New" charset="0"/>
                <a:cs typeface="Cordia New" charset="0"/>
              </a:rPr>
              <a:t>Cartwheel </a:t>
            </a:r>
            <a:r>
              <a:rPr lang="en-US" sz="2400" dirty="0" smtClean="0">
                <a:latin typeface="Cordia New" charset="0"/>
                <a:ea typeface="Cordia New" charset="0"/>
                <a:cs typeface="Cordia New" charset="0"/>
              </a:rPr>
              <a:t>B - </a:t>
            </a:r>
            <a:r>
              <a:rPr lang="en-US" sz="2400" i="1" dirty="0" err="1">
                <a:latin typeface="Cordia New" charset="0"/>
                <a:ea typeface="Cordia New" charset="0"/>
                <a:cs typeface="Cordia New" charset="0"/>
              </a:rPr>
              <a:t>Hongrui</a:t>
            </a:r>
            <a:r>
              <a:rPr lang="en-US" sz="2400" i="1" dirty="0">
                <a:latin typeface="Cordia New" charset="0"/>
                <a:ea typeface="Cordia New" charset="0"/>
                <a:cs typeface="Cordia New" charset="0"/>
              </a:rPr>
              <a:t> Wu, Ross Pappas, William Wylie-</a:t>
            </a:r>
            <a:r>
              <a:rPr lang="en-US" sz="2400" i="1" dirty="0" err="1">
                <a:latin typeface="Cordia New" charset="0"/>
                <a:ea typeface="Cordia New" charset="0"/>
                <a:cs typeface="Cordia New" charset="0"/>
              </a:rPr>
              <a:t>Modro</a:t>
            </a:r>
            <a:r>
              <a:rPr lang="en-US" sz="2400" i="1" dirty="0">
                <a:latin typeface="Cordia New" charset="0"/>
                <a:ea typeface="Cordia New" charset="0"/>
                <a:cs typeface="Cordia New" charset="0"/>
              </a:rPr>
              <a:t>, and </a:t>
            </a:r>
            <a:r>
              <a:rPr lang="en-US" sz="2400" i="1" dirty="0" err="1">
                <a:latin typeface="Cordia New" charset="0"/>
                <a:ea typeface="Cordia New" charset="0"/>
                <a:cs typeface="Cordia New" charset="0"/>
              </a:rPr>
              <a:t>Yaoguang</a:t>
            </a:r>
            <a:r>
              <a:rPr lang="en-US" sz="2400" i="1" dirty="0">
                <a:latin typeface="Cordia New" charset="0"/>
                <a:ea typeface="Cordia New" charset="0"/>
                <a:cs typeface="Cordia New" charset="0"/>
              </a:rPr>
              <a:t> </a:t>
            </a:r>
            <a:r>
              <a:rPr lang="en-US" sz="2400" i="1" dirty="0" err="1">
                <a:latin typeface="Cordia New" charset="0"/>
                <a:ea typeface="Cordia New" charset="0"/>
                <a:cs typeface="Cordia New" charset="0"/>
              </a:rPr>
              <a:t>Zhai</a:t>
            </a:r>
            <a:endParaRPr lang="en-US" sz="2400" i="1" dirty="0">
              <a:latin typeface="Cordia New" charset="0"/>
              <a:ea typeface="Cordia New" charset="0"/>
              <a:cs typeface="Cordia New" charset="0"/>
            </a:endParaRPr>
          </a:p>
          <a:p>
            <a:pPr algn="ctr"/>
            <a:endParaRPr lang="en-US" sz="2400" dirty="0">
              <a:latin typeface="Cordia New" charset="0"/>
              <a:ea typeface="Cordia New" charset="0"/>
              <a:cs typeface="Cordia New" charset="0"/>
            </a:endParaRPr>
          </a:p>
          <a:p>
            <a:pPr algn="ctr"/>
            <a:endParaRPr lang="en-US" sz="2400" dirty="0" smtClean="0">
              <a:latin typeface="Cordia New" charset="0"/>
              <a:ea typeface="Cordia New" charset="0"/>
              <a:cs typeface="Cordia New" charset="0"/>
            </a:endParaRPr>
          </a:p>
          <a:p>
            <a:pPr algn="ctr"/>
            <a:endParaRPr lang="en-US" sz="2400" dirty="0">
              <a:latin typeface="Cordia New" charset="0"/>
              <a:ea typeface="Cordia New" charset="0"/>
              <a:cs typeface="Cordia New" charset="0"/>
            </a:endParaRPr>
          </a:p>
        </p:txBody>
      </p:sp>
      <p:sp>
        <p:nvSpPr>
          <p:cNvPr id="11" name="Footer Placeholder 10"/>
          <p:cNvSpPr>
            <a:spLocks noGrp="1"/>
          </p:cNvSpPr>
          <p:nvPr>
            <p:ph type="ftr" sz="quarter" idx="11"/>
          </p:nvPr>
        </p:nvSpPr>
        <p:spPr/>
        <p:txBody>
          <a:bodyPr/>
          <a:lstStyle/>
          <a:p>
            <a:r>
              <a:rPr lang="en-US" smtClean="0"/>
              <a:t>A Simulated Model: The Cartwheel Galaxy - Credits</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35</a:t>
            </a:fld>
            <a:endParaRPr lang="en-US" dirty="0"/>
          </a:p>
        </p:txBody>
      </p:sp>
      <p:sp>
        <p:nvSpPr>
          <p:cNvPr id="13" name="Rectangle 12"/>
          <p:cNvSpPr/>
          <p:nvPr/>
        </p:nvSpPr>
        <p:spPr>
          <a:xfrm>
            <a:off x="6096000" y="1805464"/>
            <a:ext cx="5892800" cy="2677656"/>
          </a:xfrm>
          <a:prstGeom prst="rect">
            <a:avLst/>
          </a:prstGeom>
        </p:spPr>
        <p:txBody>
          <a:bodyPr wrap="square">
            <a:spAutoFit/>
          </a:bodyPr>
          <a:lstStyle/>
          <a:p>
            <a:r>
              <a:rPr lang="en-US" sz="2800" dirty="0">
                <a:latin typeface="Cordia New" charset="0"/>
                <a:ea typeface="Cordia New" charset="0"/>
                <a:cs typeface="Cordia New" charset="0"/>
              </a:rPr>
              <a:t>Lead User of Galactic Package: </a:t>
            </a:r>
            <a:r>
              <a:rPr lang="en-US" sz="2800" dirty="0" err="1">
                <a:latin typeface="Cordia New" charset="0"/>
                <a:ea typeface="Cordia New" charset="0"/>
                <a:cs typeface="Cordia New" charset="0"/>
              </a:rPr>
              <a:t>Hongrui</a:t>
            </a:r>
            <a:r>
              <a:rPr lang="en-US" sz="2800" dirty="0">
                <a:latin typeface="Cordia New" charset="0"/>
                <a:ea typeface="Cordia New" charset="0"/>
                <a:cs typeface="Cordia New" charset="0"/>
              </a:rPr>
              <a:t> Wu</a:t>
            </a:r>
          </a:p>
          <a:p>
            <a:r>
              <a:rPr lang="en-US" sz="2800" dirty="0" smtClean="0">
                <a:latin typeface="Cordia New" charset="0"/>
                <a:ea typeface="Cordia New" charset="0"/>
                <a:cs typeface="Cordia New" charset="0"/>
              </a:rPr>
              <a:t>Hypothetic</a:t>
            </a:r>
            <a:r>
              <a:rPr lang="en-US" sz="2800" dirty="0" smtClean="0">
                <a:latin typeface="Cordia New" charset="0"/>
                <a:ea typeface="Cordia New" charset="0"/>
                <a:cs typeface="Cordia New" charset="0"/>
              </a:rPr>
              <a:t> CUDA Developers #1: </a:t>
            </a:r>
            <a:r>
              <a:rPr lang="en-US" sz="2800" dirty="0">
                <a:latin typeface="Cordia New" charset="0"/>
                <a:ea typeface="Cordia New" charset="0"/>
                <a:cs typeface="Cordia New" charset="0"/>
              </a:rPr>
              <a:t>William Wylie-</a:t>
            </a:r>
            <a:r>
              <a:rPr lang="en-US" sz="2800" dirty="0" err="1">
                <a:latin typeface="Cordia New" charset="0"/>
                <a:ea typeface="Cordia New" charset="0"/>
                <a:cs typeface="Cordia New" charset="0"/>
              </a:rPr>
              <a:t>Modro</a:t>
            </a:r>
            <a:endParaRPr lang="en-US" sz="2800" dirty="0">
              <a:latin typeface="Cordia New" charset="0"/>
              <a:ea typeface="Cordia New" charset="0"/>
              <a:cs typeface="Cordia New" charset="0"/>
            </a:endParaRPr>
          </a:p>
          <a:p>
            <a:r>
              <a:rPr lang="en-US" sz="2800" dirty="0">
                <a:latin typeface="Cordia New" charset="0"/>
                <a:ea typeface="Cordia New" charset="0"/>
                <a:cs typeface="Cordia New" charset="0"/>
              </a:rPr>
              <a:t>Hypothetic CUDA Developers </a:t>
            </a:r>
            <a:r>
              <a:rPr lang="en-US" sz="2800" dirty="0" smtClean="0">
                <a:latin typeface="Cordia New" charset="0"/>
                <a:ea typeface="Cordia New" charset="0"/>
                <a:cs typeface="Cordia New" charset="0"/>
              </a:rPr>
              <a:t>#2: </a:t>
            </a:r>
            <a:r>
              <a:rPr lang="en-US" sz="2800" dirty="0">
                <a:latin typeface="Cordia New" charset="0"/>
                <a:ea typeface="Cordia New" charset="0"/>
                <a:cs typeface="Cordia New" charset="0"/>
              </a:rPr>
              <a:t>Ross </a:t>
            </a:r>
            <a:r>
              <a:rPr lang="en-US" sz="2800" dirty="0">
                <a:latin typeface="Cordia New" charset="0"/>
                <a:ea typeface="Cordia New" charset="0"/>
                <a:cs typeface="Cordia New" charset="0"/>
              </a:rPr>
              <a:t>Pappas</a:t>
            </a:r>
          </a:p>
          <a:p>
            <a:r>
              <a:rPr lang="en-US" sz="2800" dirty="0">
                <a:latin typeface="Cordia New" charset="0"/>
                <a:ea typeface="Cordia New" charset="0"/>
                <a:cs typeface="Cordia New" charset="0"/>
              </a:rPr>
              <a:t>Lead Tree-Coder: </a:t>
            </a:r>
            <a:r>
              <a:rPr lang="en-US" sz="2800" dirty="0" err="1">
                <a:latin typeface="Cordia New" charset="0"/>
                <a:ea typeface="Cordia New" charset="0"/>
                <a:cs typeface="Cordia New" charset="0"/>
              </a:rPr>
              <a:t>Yaoguang</a:t>
            </a:r>
            <a:r>
              <a:rPr lang="en-US" sz="2800" dirty="0">
                <a:latin typeface="Cordia New" charset="0"/>
                <a:ea typeface="Cordia New" charset="0"/>
                <a:cs typeface="Cordia New" charset="0"/>
              </a:rPr>
              <a:t> </a:t>
            </a:r>
            <a:r>
              <a:rPr lang="en-US" sz="2800" dirty="0" err="1">
                <a:latin typeface="Cordia New" charset="0"/>
                <a:ea typeface="Cordia New" charset="0"/>
                <a:cs typeface="Cordia New" charset="0"/>
              </a:rPr>
              <a:t>Zhai</a:t>
            </a:r>
            <a:r>
              <a:rPr lang="en-US" sz="2800" dirty="0">
                <a:latin typeface="Cordia New" charset="0"/>
                <a:ea typeface="Cordia New" charset="0"/>
                <a:cs typeface="Cordia New" charset="0"/>
              </a:rPr>
              <a:t> </a:t>
            </a:r>
            <a:endParaRPr lang="en-US" sz="2800" dirty="0" smtClean="0">
              <a:latin typeface="Cordia New" charset="0"/>
              <a:ea typeface="Cordia New" charset="0"/>
              <a:cs typeface="Cordia New" charset="0"/>
            </a:endParaRPr>
          </a:p>
          <a:p>
            <a:r>
              <a:rPr lang="en-US" sz="2800" dirty="0" smtClean="0">
                <a:latin typeface="Cordia New" charset="0"/>
                <a:ea typeface="Cordia New" charset="0"/>
                <a:cs typeface="Cordia New" charset="0"/>
              </a:rPr>
              <a:t>Tree Code Debugger: </a:t>
            </a:r>
            <a:r>
              <a:rPr lang="en-US" sz="2800" dirty="0" err="1" smtClean="0">
                <a:latin typeface="Cordia New" charset="0"/>
                <a:ea typeface="Cordia New" charset="0"/>
                <a:cs typeface="Cordia New" charset="0"/>
              </a:rPr>
              <a:t>Wiliam</a:t>
            </a:r>
            <a:r>
              <a:rPr lang="en-US" sz="2800" dirty="0" smtClean="0">
                <a:latin typeface="Cordia New" charset="0"/>
                <a:ea typeface="Cordia New" charset="0"/>
                <a:cs typeface="Cordia New" charset="0"/>
              </a:rPr>
              <a:t> Wylie-</a:t>
            </a:r>
            <a:r>
              <a:rPr lang="en-US" sz="2800" dirty="0" err="1" smtClean="0">
                <a:latin typeface="Cordia New" charset="0"/>
                <a:ea typeface="Cordia New" charset="0"/>
                <a:cs typeface="Cordia New" charset="0"/>
              </a:rPr>
              <a:t>Modro</a:t>
            </a:r>
            <a:endParaRPr lang="en-US" sz="2800" dirty="0">
              <a:latin typeface="Cordia New" charset="0"/>
              <a:ea typeface="Cordia New" charset="0"/>
              <a:cs typeface="Cordia New" charset="0"/>
            </a:endParaRPr>
          </a:p>
          <a:p>
            <a:r>
              <a:rPr lang="en-US" sz="2800" dirty="0" smtClean="0">
                <a:latin typeface="Cordia New" charset="0"/>
                <a:ea typeface="Cordia New" charset="0"/>
                <a:cs typeface="Cordia New" charset="0"/>
              </a:rPr>
              <a:t> Tree Code Analyzer: Ross </a:t>
            </a:r>
            <a:r>
              <a:rPr lang="en-US" sz="2800" dirty="0">
                <a:latin typeface="Cordia New" charset="0"/>
                <a:ea typeface="Cordia New" charset="0"/>
                <a:cs typeface="Cordia New" charset="0"/>
              </a:rPr>
              <a:t>Pappas</a:t>
            </a:r>
          </a:p>
        </p:txBody>
      </p:sp>
    </p:spTree>
    <p:extLst>
      <p:ext uri="{BB962C8B-B14F-4D97-AF65-F5344CB8AC3E}">
        <p14:creationId xmlns:p14="http://schemas.microsoft.com/office/powerpoint/2010/main" val="2098471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title"/>
          </p:nvPr>
        </p:nvSpPr>
        <p:spPr>
          <a:xfrm>
            <a:off x="1463848" y="3046474"/>
            <a:ext cx="10515601" cy="1325564"/>
          </a:xfrm>
          <a:prstGeom prst="rect">
            <a:avLst/>
          </a:prstGeom>
        </p:spPr>
        <p:txBody>
          <a:bodyPr/>
          <a:lstStyle>
            <a:lvl1pPr algn="ctr"/>
          </a:lstStyle>
          <a:p>
            <a:r>
              <a:rPr dirty="0"/>
              <a:t>Thanks for watching !</a:t>
            </a:r>
          </a:p>
        </p:txBody>
      </p:sp>
      <p:sp>
        <p:nvSpPr>
          <p:cNvPr id="425" name="Shape 4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Tree>
    <p:extLst>
      <p:ext uri="{BB962C8B-B14F-4D97-AF65-F5344CB8AC3E}">
        <p14:creationId xmlns:p14="http://schemas.microsoft.com/office/powerpoint/2010/main" val="6534190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A Simulated Model: The Cartwheel Galaxy</a:t>
            </a:r>
            <a:endParaRPr lang="en-US" dirty="0"/>
          </a:p>
        </p:txBody>
      </p:sp>
      <p:sp>
        <p:nvSpPr>
          <p:cNvPr id="5" name="Slide Number Placeholder 4"/>
          <p:cNvSpPr>
            <a:spLocks noGrp="1"/>
          </p:cNvSpPr>
          <p:nvPr>
            <p:ph type="sldNum" sz="quarter" idx="12"/>
          </p:nvPr>
        </p:nvSpPr>
        <p:spPr/>
        <p:txBody>
          <a:bodyPr/>
          <a:lstStyle/>
          <a:p>
            <a:r>
              <a:rPr lang="en-US" dirty="0" smtClean="0"/>
              <a:t>xi</a:t>
            </a:r>
            <a:endParaRPr lang="en-US" dirty="0"/>
          </a:p>
        </p:txBody>
      </p:sp>
      <p:sp>
        <p:nvSpPr>
          <p:cNvPr id="9" name="Rectangle 8"/>
          <p:cNvSpPr/>
          <p:nvPr/>
        </p:nvSpPr>
        <p:spPr>
          <a:xfrm>
            <a:off x="5289804" y="288091"/>
            <a:ext cx="6063996" cy="2677656"/>
          </a:xfrm>
          <a:prstGeom prst="rect">
            <a:avLst/>
          </a:prstGeom>
        </p:spPr>
        <p:txBody>
          <a:bodyPr wrap="square">
            <a:spAutoFit/>
          </a:bodyPr>
          <a:lstStyle/>
          <a:p>
            <a:pPr marL="1485900" lvl="2" indent="-571500" defTabSz="914400">
              <a:spcAft>
                <a:spcPts val="0"/>
              </a:spcAft>
              <a:buClrTx/>
              <a:buSzTx/>
              <a:buFont typeface="+mj-lt"/>
              <a:buAutoNum type="romanUcPeriod" startAt="2"/>
              <a:defRPr/>
            </a:pPr>
            <a:r>
              <a:rPr lang="en-US" sz="2800" dirty="0" smtClean="0">
                <a:latin typeface="Cordia New" charset="0"/>
                <a:ea typeface="Cordia New" charset="0"/>
                <a:cs typeface="Cordia New" charset="0"/>
              </a:rPr>
              <a:t>Bulge of Disc (pgs. </a:t>
            </a:r>
            <a:r>
              <a:rPr lang="en-US" sz="2800" dirty="0" smtClean="0">
                <a:latin typeface="Cordia New" charset="0"/>
                <a:ea typeface="Cordia New" charset="0"/>
                <a:cs typeface="Cordia New" charset="0"/>
              </a:rPr>
              <a:t>)</a:t>
            </a:r>
            <a:endParaRPr lang="en-US" sz="2800" dirty="0" smtClean="0">
              <a:latin typeface="Cordia New" charset="0"/>
              <a:ea typeface="Cordia New" charset="0"/>
              <a:cs typeface="Cordia New" charset="0"/>
            </a:endParaRPr>
          </a:p>
          <a:p>
            <a:pPr marL="1828800" lvl="3" indent="-571500" defTabSz="914400">
              <a:spcAft>
                <a:spcPts val="0"/>
              </a:spcAft>
              <a:buClrTx/>
              <a:buSzTx/>
              <a:buFont typeface="+mj-lt"/>
              <a:buAutoNum type="romanLcPeriod"/>
              <a:defRPr/>
            </a:pPr>
            <a:r>
              <a:rPr lang="en-US" sz="2800" dirty="0">
                <a:latin typeface="Cordia New" charset="0"/>
                <a:ea typeface="Cordia New" charset="0"/>
                <a:cs typeface="Cordia New" charset="0"/>
              </a:rPr>
              <a:t>Radial </a:t>
            </a:r>
            <a:r>
              <a:rPr lang="en-US" sz="2800" dirty="0" smtClean="0">
                <a:latin typeface="Cordia New" charset="0"/>
                <a:ea typeface="Cordia New" charset="0"/>
                <a:cs typeface="Cordia New" charset="0"/>
              </a:rPr>
              <a:t>Significance (pg. </a:t>
            </a:r>
            <a:r>
              <a:rPr lang="en-US" sz="2800" dirty="0" smtClean="0">
                <a:latin typeface="Cordia New" charset="0"/>
                <a:ea typeface="Cordia New" charset="0"/>
                <a:cs typeface="Cordia New" charset="0"/>
              </a:rPr>
              <a:t>)</a:t>
            </a:r>
            <a:endParaRPr lang="en-US" sz="2800" dirty="0">
              <a:latin typeface="Cordia New" charset="0"/>
              <a:ea typeface="Cordia New" charset="0"/>
              <a:cs typeface="Cordia New" charset="0"/>
            </a:endParaRPr>
          </a:p>
          <a:p>
            <a:pPr marL="1828800" lvl="3" indent="-571500" defTabSz="914400">
              <a:spcAft>
                <a:spcPts val="0"/>
              </a:spcAft>
              <a:buClrTx/>
              <a:buSzTx/>
              <a:buFont typeface="+mj-lt"/>
              <a:buAutoNum type="romanLcPeriod"/>
              <a:defRPr/>
            </a:pPr>
            <a:r>
              <a:rPr lang="en-US" sz="2800" dirty="0">
                <a:latin typeface="Cordia New" charset="0"/>
                <a:ea typeface="Cordia New" charset="0"/>
                <a:cs typeface="Cordia New" charset="0"/>
              </a:rPr>
              <a:t>Mass </a:t>
            </a:r>
            <a:r>
              <a:rPr lang="en-US" sz="2800" dirty="0" smtClean="0">
                <a:latin typeface="Cordia New" charset="0"/>
                <a:ea typeface="Cordia New" charset="0"/>
                <a:cs typeface="Cordia New" charset="0"/>
              </a:rPr>
              <a:t>Definition (pg. </a:t>
            </a:r>
            <a:r>
              <a:rPr lang="en-US" sz="2800" dirty="0" smtClean="0">
                <a:latin typeface="Cordia New" charset="0"/>
                <a:ea typeface="Cordia New" charset="0"/>
                <a:cs typeface="Cordia New" charset="0"/>
              </a:rPr>
              <a:t>)</a:t>
            </a:r>
            <a:endParaRPr lang="en-US" sz="2800" dirty="0">
              <a:latin typeface="Cordia New" charset="0"/>
              <a:ea typeface="Cordia New" charset="0"/>
              <a:cs typeface="Cordia New" charset="0"/>
            </a:endParaRPr>
          </a:p>
          <a:p>
            <a:pPr marL="1828800" lvl="3" indent="-571500" defTabSz="914400">
              <a:spcAft>
                <a:spcPts val="0"/>
              </a:spcAft>
              <a:buClrTx/>
              <a:buSzTx/>
              <a:buFont typeface="+mj-lt"/>
              <a:buAutoNum type="romanLcPeriod"/>
              <a:defRPr/>
            </a:pPr>
            <a:r>
              <a:rPr lang="en-US" sz="2800" dirty="0" smtClean="0">
                <a:latin typeface="Cordia New" charset="0"/>
                <a:ea typeface="Cordia New" charset="0"/>
                <a:cs typeface="Cordia New" charset="0"/>
              </a:rPr>
              <a:t>Spin/Velocity (pg. </a:t>
            </a:r>
            <a:r>
              <a:rPr lang="en-US" sz="2800" dirty="0" smtClean="0">
                <a:latin typeface="Cordia New" charset="0"/>
                <a:ea typeface="Cordia New" charset="0"/>
                <a:cs typeface="Cordia New" charset="0"/>
              </a:rPr>
              <a:t>)</a:t>
            </a:r>
            <a:endParaRPr lang="en-US" sz="2800" dirty="0">
              <a:latin typeface="Cordia New" charset="0"/>
              <a:ea typeface="Cordia New" charset="0"/>
              <a:cs typeface="Cordia New" charset="0"/>
            </a:endParaRPr>
          </a:p>
          <a:p>
            <a:pPr marL="1828800" lvl="3" indent="-571500" defTabSz="914400">
              <a:spcAft>
                <a:spcPts val="0"/>
              </a:spcAft>
              <a:buClrTx/>
              <a:buSzTx/>
              <a:buFont typeface="+mj-lt"/>
              <a:buAutoNum type="romanLcPeriod"/>
              <a:defRPr/>
            </a:pPr>
            <a:r>
              <a:rPr lang="en-US" sz="2800" dirty="0" smtClean="0">
                <a:latin typeface="Cordia New" charset="0"/>
                <a:ea typeface="Cordia New" charset="0"/>
                <a:cs typeface="Cordia New" charset="0"/>
              </a:rPr>
              <a:t>Oscillation (pg. </a:t>
            </a:r>
            <a:r>
              <a:rPr lang="en-US" sz="2800" dirty="0" smtClean="0">
                <a:latin typeface="Cordia New" charset="0"/>
                <a:ea typeface="Cordia New" charset="0"/>
                <a:cs typeface="Cordia New" charset="0"/>
              </a:rPr>
              <a:t>)</a:t>
            </a:r>
            <a:endParaRPr lang="en-US" sz="2800" dirty="0">
              <a:latin typeface="Cordia New" charset="0"/>
              <a:ea typeface="Cordia New" charset="0"/>
              <a:cs typeface="Cordia New" charset="0"/>
            </a:endParaRPr>
          </a:p>
          <a:p>
            <a:pPr marL="1828800" lvl="3" indent="-571500" defTabSz="914400">
              <a:spcAft>
                <a:spcPts val="0"/>
              </a:spcAft>
              <a:buClrTx/>
              <a:buSzTx/>
              <a:buFont typeface="+mj-lt"/>
              <a:buAutoNum type="romanLcPeriod"/>
              <a:defRPr/>
            </a:pPr>
            <a:r>
              <a:rPr lang="en-US" sz="2800" dirty="0" smtClean="0">
                <a:latin typeface="Cordia New" charset="0"/>
                <a:ea typeface="Cordia New" charset="0"/>
                <a:cs typeface="Cordia New" charset="0"/>
              </a:rPr>
              <a:t>Interpretation </a:t>
            </a:r>
            <a:r>
              <a:rPr lang="en-US" sz="2800" dirty="0">
                <a:latin typeface="Cordia New" charset="0"/>
                <a:ea typeface="Cordia New" charset="0"/>
                <a:cs typeface="Cordia New" charset="0"/>
              </a:rPr>
              <a:t>of </a:t>
            </a:r>
            <a:r>
              <a:rPr lang="en-US" sz="2800" dirty="0" smtClean="0">
                <a:latin typeface="Cordia New" charset="0"/>
                <a:ea typeface="Cordia New" charset="0"/>
                <a:cs typeface="Cordia New" charset="0"/>
              </a:rPr>
              <a:t>Forces (pg</a:t>
            </a:r>
            <a:r>
              <a:rPr lang="en-US" sz="2800" dirty="0" smtClean="0">
                <a:latin typeface="Cordia New" charset="0"/>
                <a:ea typeface="Cordia New" charset="0"/>
                <a:cs typeface="Cordia New" charset="0"/>
              </a:rPr>
              <a:t>. ) </a:t>
            </a:r>
            <a:endParaRPr lang="en-US" sz="2800" dirty="0">
              <a:latin typeface="Cordia New" charset="0"/>
              <a:ea typeface="Cordia New" charset="0"/>
              <a:cs typeface="Cordia New" charset="0"/>
            </a:endParaRPr>
          </a:p>
        </p:txBody>
      </p:sp>
      <p:sp>
        <p:nvSpPr>
          <p:cNvPr id="10" name="Rectangle 9"/>
          <p:cNvSpPr/>
          <p:nvPr/>
        </p:nvSpPr>
        <p:spPr>
          <a:xfrm>
            <a:off x="6388608" y="2985094"/>
            <a:ext cx="5803392" cy="1754326"/>
          </a:xfrm>
          <a:prstGeom prst="rect">
            <a:avLst/>
          </a:prstGeom>
        </p:spPr>
        <p:txBody>
          <a:bodyPr wrap="square">
            <a:spAutoFit/>
          </a:bodyPr>
          <a:lstStyle/>
          <a:p>
            <a:pPr marL="742950" indent="-742950" defTabSz="914400">
              <a:spcAft>
                <a:spcPts val="0"/>
              </a:spcAft>
              <a:buClrTx/>
              <a:buSzTx/>
              <a:buFont typeface="+mj-lt"/>
              <a:buAutoNum type="alphaUcPeriod" startAt="3"/>
              <a:defRPr/>
            </a:pPr>
            <a:r>
              <a:rPr lang="en-US" sz="3600" dirty="0" smtClean="0">
                <a:latin typeface="Cordia New" charset="0"/>
                <a:ea typeface="Cordia New" charset="0"/>
                <a:cs typeface="Cordia New" charset="0"/>
              </a:rPr>
              <a:t>Animations/Images </a:t>
            </a:r>
            <a:r>
              <a:rPr lang="en-US" sz="3600" dirty="0" smtClean="0">
                <a:latin typeface="Cordia New" charset="0"/>
                <a:ea typeface="Cordia New" charset="0"/>
                <a:cs typeface="Cordia New" charset="0"/>
              </a:rPr>
              <a:t>(pg</a:t>
            </a:r>
            <a:r>
              <a:rPr lang="en-US" sz="3600" dirty="0" smtClean="0">
                <a:latin typeface="Cordia New" charset="0"/>
                <a:ea typeface="Cordia New" charset="0"/>
                <a:cs typeface="Cordia New" charset="0"/>
              </a:rPr>
              <a:t>. 27 to 33) </a:t>
            </a:r>
            <a:endParaRPr lang="en-US" sz="3600" dirty="0" smtClean="0">
              <a:latin typeface="Cordia New" charset="0"/>
              <a:ea typeface="Cordia New" charset="0"/>
              <a:cs typeface="Cordia New" charset="0"/>
            </a:endParaRPr>
          </a:p>
          <a:p>
            <a:pPr marL="742950" indent="-742950" defTabSz="914400">
              <a:spcAft>
                <a:spcPts val="0"/>
              </a:spcAft>
              <a:buClrTx/>
              <a:buSzTx/>
              <a:buFont typeface="+mj-lt"/>
              <a:buAutoNum type="alphaUcPeriod" startAt="3"/>
              <a:defRPr/>
            </a:pPr>
            <a:r>
              <a:rPr lang="en-US" sz="3600" dirty="0" smtClean="0">
                <a:latin typeface="Cordia New" charset="0"/>
                <a:ea typeface="Cordia New" charset="0"/>
                <a:cs typeface="Cordia New" charset="0"/>
              </a:rPr>
              <a:t>References </a:t>
            </a:r>
            <a:r>
              <a:rPr lang="en-US" sz="3600" dirty="0" smtClean="0">
                <a:latin typeface="Cordia New" charset="0"/>
                <a:ea typeface="Cordia New" charset="0"/>
                <a:cs typeface="Cordia New" charset="0"/>
              </a:rPr>
              <a:t>(pg. </a:t>
            </a:r>
            <a:r>
              <a:rPr lang="en-US" sz="3600" dirty="0" smtClean="0">
                <a:latin typeface="Cordia New" charset="0"/>
                <a:ea typeface="Cordia New" charset="0"/>
                <a:cs typeface="Cordia New" charset="0"/>
              </a:rPr>
              <a:t>34)</a:t>
            </a:r>
            <a:endParaRPr lang="en-US" sz="3600" dirty="0" smtClean="0">
              <a:latin typeface="Cordia New" charset="0"/>
              <a:ea typeface="Cordia New" charset="0"/>
              <a:cs typeface="Cordia New" charset="0"/>
            </a:endParaRPr>
          </a:p>
          <a:p>
            <a:pPr marL="742950" indent="-742950" defTabSz="914400">
              <a:spcAft>
                <a:spcPts val="0"/>
              </a:spcAft>
              <a:buClrTx/>
              <a:buSzTx/>
              <a:buFont typeface="+mj-lt"/>
              <a:buAutoNum type="alphaUcPeriod" startAt="3"/>
              <a:defRPr/>
            </a:pPr>
            <a:r>
              <a:rPr lang="en-US" sz="3600" dirty="0" smtClean="0">
                <a:latin typeface="Cordia New" charset="0"/>
                <a:ea typeface="Cordia New" charset="0"/>
                <a:cs typeface="Cordia New" charset="0"/>
              </a:rPr>
              <a:t>Credits (pg. 35)</a:t>
            </a:r>
            <a:endParaRPr lang="en-US" sz="3600" dirty="0" smtClean="0">
              <a:latin typeface="Cordia New" charset="0"/>
              <a:ea typeface="Cordia New" charset="0"/>
              <a:cs typeface="Cordia New" charset="0"/>
            </a:endParaRPr>
          </a:p>
        </p:txBody>
      </p:sp>
      <p:sp>
        <p:nvSpPr>
          <p:cNvPr id="2" name="Rectangle 1"/>
          <p:cNvSpPr/>
          <p:nvPr/>
        </p:nvSpPr>
        <p:spPr>
          <a:xfrm>
            <a:off x="-88900" y="268744"/>
            <a:ext cx="6096000" cy="2062103"/>
          </a:xfrm>
          <a:prstGeom prst="rect">
            <a:avLst/>
          </a:prstGeom>
        </p:spPr>
        <p:txBody>
          <a:bodyPr>
            <a:spAutoFit/>
          </a:bodyPr>
          <a:lstStyle/>
          <a:p>
            <a:pPr marL="914400" lvl="1" indent="-571500" defTabSz="914400">
              <a:buFont typeface="+mj-lt"/>
              <a:buAutoNum type="alphaUcPeriod" startAt="3"/>
              <a:defRPr/>
            </a:pPr>
            <a:r>
              <a:rPr lang="en-US" sz="3200" dirty="0">
                <a:latin typeface="Cordia New" charset="0"/>
                <a:ea typeface="Cordia New" charset="0"/>
                <a:cs typeface="Cordia New" charset="0"/>
              </a:rPr>
              <a:t>Continuing the N-Body Code </a:t>
            </a:r>
            <a:r>
              <a:rPr lang="en-US" sz="2800" dirty="0">
                <a:latin typeface="Cordia New" charset="0"/>
                <a:ea typeface="Cordia New" charset="0"/>
                <a:cs typeface="Cordia New" charset="0"/>
              </a:rPr>
              <a:t>(pgs. 20</a:t>
            </a:r>
            <a:r>
              <a:rPr lang="mr-IN" sz="2800" dirty="0">
                <a:latin typeface="Cordia New" charset="0"/>
                <a:ea typeface="Cordia New" charset="0"/>
                <a:cs typeface="Cordia New" charset="0"/>
              </a:rPr>
              <a:t>–</a:t>
            </a:r>
            <a:r>
              <a:rPr lang="en-US" sz="2800" dirty="0">
                <a:latin typeface="Cordia New" charset="0"/>
                <a:ea typeface="Cordia New" charset="0"/>
                <a:cs typeface="Cordia New" charset="0"/>
              </a:rPr>
              <a:t> 24)</a:t>
            </a:r>
          </a:p>
          <a:p>
            <a:pPr marL="1371600" lvl="2" indent="-571500" defTabSz="914400">
              <a:buFont typeface="+mj-lt"/>
              <a:buAutoNum type="romanUcPeriod"/>
              <a:defRPr/>
            </a:pPr>
            <a:r>
              <a:rPr lang="en-US" sz="2400" dirty="0">
                <a:latin typeface="Cordia New" charset="0"/>
                <a:ea typeface="Cordia New" charset="0"/>
                <a:cs typeface="Cordia New" charset="0"/>
              </a:rPr>
              <a:t>Adiabatic Compression (pg. </a:t>
            </a:r>
            <a:r>
              <a:rPr lang="en-US" sz="2400" dirty="0" smtClean="0">
                <a:latin typeface="Cordia New" charset="0"/>
                <a:ea typeface="Cordia New" charset="0"/>
                <a:cs typeface="Cordia New" charset="0"/>
              </a:rPr>
              <a:t>21)</a:t>
            </a:r>
          </a:p>
          <a:p>
            <a:pPr marL="1371600" lvl="2" indent="-571500" defTabSz="914400">
              <a:buFont typeface="+mj-lt"/>
              <a:buAutoNum type="romanUcPeriod"/>
              <a:defRPr/>
            </a:pPr>
            <a:r>
              <a:rPr lang="en-US" sz="2400" dirty="0" smtClean="0">
                <a:latin typeface="Cordia New" charset="0"/>
                <a:ea typeface="Cordia New" charset="0"/>
                <a:cs typeface="Cordia New" charset="0"/>
              </a:rPr>
              <a:t>An Adiabatic Theory (pg. 22 </a:t>
            </a:r>
            <a:r>
              <a:rPr lang="mr-IN" sz="2400" dirty="0" smtClean="0">
                <a:latin typeface="Cordia New" charset="0"/>
                <a:ea typeface="Cordia New" charset="0"/>
                <a:cs typeface="Cordia New" charset="0"/>
              </a:rPr>
              <a:t>–</a:t>
            </a:r>
            <a:r>
              <a:rPr lang="en-US" sz="2400" dirty="0" smtClean="0">
                <a:latin typeface="Cordia New" charset="0"/>
                <a:ea typeface="Cordia New" charset="0"/>
                <a:cs typeface="Cordia New" charset="0"/>
              </a:rPr>
              <a:t> 24)</a:t>
            </a:r>
            <a:endParaRPr lang="en-US" sz="2400" dirty="0">
              <a:latin typeface="Cordia New" charset="0"/>
              <a:ea typeface="Cordia New" charset="0"/>
              <a:cs typeface="Cordia New" charset="0"/>
            </a:endParaRPr>
          </a:p>
          <a:p>
            <a:pPr marL="1828800" lvl="3" indent="-571500" defTabSz="914400">
              <a:spcAft>
                <a:spcPts val="0"/>
              </a:spcAft>
              <a:buClrTx/>
              <a:buSzTx/>
              <a:buFont typeface="+mj-lt"/>
              <a:buAutoNum type="romanLcPeriod"/>
              <a:defRPr/>
            </a:pPr>
            <a:r>
              <a:rPr lang="en-US" sz="2400" dirty="0">
                <a:latin typeface="Cordia New" charset="0"/>
                <a:ea typeface="Cordia New" charset="0"/>
                <a:cs typeface="Cordia New" charset="0"/>
              </a:rPr>
              <a:t>Axisymmetric Rings (pg. </a:t>
            </a:r>
            <a:r>
              <a:rPr lang="en-US" sz="2400" dirty="0" smtClean="0">
                <a:latin typeface="Cordia New" charset="0"/>
                <a:ea typeface="Cordia New" charset="0"/>
                <a:cs typeface="Cordia New" charset="0"/>
              </a:rPr>
              <a:t>)</a:t>
            </a:r>
            <a:endParaRPr lang="en-US" sz="2400" dirty="0">
              <a:latin typeface="Cordia New" charset="0"/>
              <a:ea typeface="Cordia New" charset="0"/>
              <a:cs typeface="Cordia New" charset="0"/>
            </a:endParaRPr>
          </a:p>
          <a:p>
            <a:pPr marL="1828800" lvl="3" indent="-571500" defTabSz="914400">
              <a:spcAft>
                <a:spcPts val="0"/>
              </a:spcAft>
              <a:buClrTx/>
              <a:buSzTx/>
              <a:buFont typeface="+mj-lt"/>
              <a:buAutoNum type="romanLcPeriod"/>
              <a:defRPr/>
            </a:pPr>
            <a:r>
              <a:rPr lang="en-US" sz="2400" dirty="0">
                <a:latin typeface="Cordia New" charset="0"/>
                <a:ea typeface="Cordia New" charset="0"/>
                <a:cs typeface="Cordia New" charset="0"/>
              </a:rPr>
              <a:t>Pseudo-Axisymmetric Rings (pg</a:t>
            </a:r>
            <a:r>
              <a:rPr lang="en-US" sz="2400" dirty="0" smtClean="0">
                <a:latin typeface="Cordia New" charset="0"/>
                <a:ea typeface="Cordia New" charset="0"/>
                <a:cs typeface="Cordia New" charset="0"/>
              </a:rPr>
              <a:t>. )</a:t>
            </a:r>
            <a:endParaRPr lang="en-US" sz="2400" dirty="0">
              <a:latin typeface="Cordia New" charset="0"/>
              <a:ea typeface="Cordia New" charset="0"/>
              <a:cs typeface="Cordia New" charset="0"/>
            </a:endParaRPr>
          </a:p>
        </p:txBody>
      </p:sp>
    </p:spTree>
    <p:extLst>
      <p:ext uri="{BB962C8B-B14F-4D97-AF65-F5344CB8AC3E}">
        <p14:creationId xmlns:p14="http://schemas.microsoft.com/office/powerpoint/2010/main" val="15094131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2160" y="2944368"/>
            <a:ext cx="3291840" cy="768096"/>
          </a:xfrm>
        </p:spPr>
        <p:txBody>
          <a:bodyPr anchor="t" anchorCtr="0">
            <a:noAutofit/>
          </a:bodyPr>
          <a:lstStyle/>
          <a:p>
            <a:r>
              <a:rPr lang="en-US" dirty="0" smtClean="0">
                <a:gradFill>
                  <a:gsLst>
                    <a:gs pos="0">
                      <a:schemeClr val="accent1">
                        <a:lumMod val="5000"/>
                        <a:lumOff val="95000"/>
                      </a:schemeClr>
                    </a:gs>
                    <a:gs pos="0">
                      <a:schemeClr val="bg1"/>
                    </a:gs>
                    <a:gs pos="5000">
                      <a:srgbClr val="FFFFFF"/>
                    </a:gs>
                  </a:gsLst>
                  <a:lin ang="0" scaled="1"/>
                </a:gradFill>
                <a:latin typeface="Angsana New" charset="0"/>
                <a:ea typeface="Angsana New" charset="0"/>
                <a:cs typeface="Angsana New" charset="0"/>
              </a:rPr>
              <a:t>Introduction</a:t>
            </a:r>
            <a:endParaRPr lang="en-US" dirty="0">
              <a:gradFill>
                <a:gsLst>
                  <a:gs pos="0">
                    <a:schemeClr val="accent1">
                      <a:lumMod val="5000"/>
                      <a:lumOff val="95000"/>
                    </a:schemeClr>
                  </a:gs>
                  <a:gs pos="0">
                    <a:schemeClr val="bg1"/>
                  </a:gs>
                  <a:gs pos="5000">
                    <a:srgbClr val="FFFFFF"/>
                  </a:gs>
                </a:gsLst>
                <a:lin ang="0" scaled="1"/>
              </a:gradFill>
              <a:latin typeface="Angsana New" charset="0"/>
              <a:ea typeface="Angsana New" charset="0"/>
              <a:cs typeface="Angsana New" charset="0"/>
            </a:endParaRPr>
          </a:p>
        </p:txBody>
      </p:sp>
    </p:spTree>
    <p:extLst>
      <p:ext uri="{BB962C8B-B14F-4D97-AF65-F5344CB8AC3E}">
        <p14:creationId xmlns:p14="http://schemas.microsoft.com/office/powerpoint/2010/main" val="2043406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solidFill>
                  <a:srgbClr val="FFFFFF"/>
                </a:solidFill>
                <a:latin typeface="Angsana New" charset="0"/>
                <a:ea typeface="Angsana New" charset="0"/>
                <a:cs typeface="Angsana New" charset="0"/>
              </a:rPr>
              <a:t>Purpose</a:t>
            </a:r>
            <a:endParaRPr lang="en-US" sz="4800" cap="small" dirty="0">
              <a:solidFill>
                <a:srgbClr val="FFFFFF"/>
              </a:solidFill>
              <a:latin typeface="Angsana New" charset="0"/>
              <a:ea typeface="Angsana New" charset="0"/>
              <a:cs typeface="Angsana New" charset="0"/>
            </a:endParaRP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smtClean="0">
                <a:latin typeface="Cordia New" charset="0"/>
                <a:ea typeface="Cordia New" charset="0"/>
                <a:cs typeface="Cordia New" charset="0"/>
              </a:rPr>
              <a:t>To find the time independent ring galaxy formation by observing the perturbed disk galaxy. Compare the results with the ”Cartwheel Galaxy”.</a:t>
            </a:r>
          </a:p>
        </p:txBody>
      </p:sp>
      <p:sp>
        <p:nvSpPr>
          <p:cNvPr id="7" name="Footer Placeholder 6"/>
          <p:cNvSpPr>
            <a:spLocks noGrp="1"/>
          </p:cNvSpPr>
          <p:nvPr>
            <p:ph type="ftr" sz="quarter" idx="11"/>
          </p:nvPr>
        </p:nvSpPr>
        <p:spPr/>
        <p:txBody>
          <a:bodyPr/>
          <a:lstStyle/>
          <a:p>
            <a:r>
              <a:rPr lang="en-US" smtClean="0"/>
              <a:t>A Simulated Model: The Cartwheel Galaxy - Introduction</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165027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nvSpPr>
        <p:spPr>
          <a:xfrm>
            <a:off x="4038600" y="6404292"/>
            <a:ext cx="4114800"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FFFFFF"/>
                </a:solidFill>
              </a:defRPr>
            </a:lvl1pPr>
          </a:lstStyle>
          <a:p>
            <a:r>
              <a:t>A Simulated Model: The Cartwheel Galaxy - Introduction</a:t>
            </a:r>
          </a:p>
        </p:txBody>
      </p:sp>
      <p:sp>
        <p:nvSpPr>
          <p:cNvPr id="316" name="Shape 316"/>
          <p:cNvSpPr>
            <a:spLocks noGrp="1"/>
          </p:cNvSpPr>
          <p:nvPr>
            <p:ph type="title"/>
          </p:nvPr>
        </p:nvSpPr>
        <p:spPr>
          <a:prstGeom prst="rect">
            <a:avLst/>
          </a:prstGeom>
        </p:spPr>
        <p:txBody>
          <a:bodyPr/>
          <a:lstStyle>
            <a:lvl1pPr>
              <a:defRPr sz="4800" cap="small">
                <a:latin typeface="+mj-lt"/>
                <a:ea typeface="+mj-ea"/>
                <a:cs typeface="+mj-cs"/>
                <a:sym typeface="Angsana New"/>
              </a:defRPr>
            </a:lvl1pPr>
          </a:lstStyle>
          <a:p>
            <a:r>
              <a:t>Observation</a:t>
            </a:r>
          </a:p>
        </p:txBody>
      </p:sp>
      <p:sp>
        <p:nvSpPr>
          <p:cNvPr id="317" name="Shape 317"/>
          <p:cNvSpPr>
            <a:spLocks noGrp="1"/>
          </p:cNvSpPr>
          <p:nvPr>
            <p:ph type="sldNum" sz="quarter" idx="2"/>
          </p:nvPr>
        </p:nvSpPr>
        <p:spPr>
          <a:xfrm>
            <a:off x="11169739" y="6404292"/>
            <a:ext cx="184062"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318" name="Screen Shot 2017-03-24 at 13.24.43.png"/>
          <p:cNvPicPr>
            <a:picLocks noChangeAspect="1"/>
          </p:cNvPicPr>
          <p:nvPr/>
        </p:nvPicPr>
        <p:blipFill>
          <a:blip r:embed="rId2">
            <a:extLst/>
          </a:blip>
          <a:stretch>
            <a:fillRect/>
          </a:stretch>
        </p:blipFill>
        <p:spPr>
          <a:xfrm>
            <a:off x="2505052" y="1418594"/>
            <a:ext cx="6113477" cy="4964635"/>
          </a:xfrm>
          <a:prstGeom prst="rect">
            <a:avLst/>
          </a:prstGeom>
          <a:ln w="12700">
            <a:miter lim="400000"/>
          </a:ln>
        </p:spPr>
      </p:pic>
      <p:sp>
        <p:nvSpPr>
          <p:cNvPr id="6" name="Content Placeholder 2"/>
          <p:cNvSpPr txBox="1">
            <a:spLocks/>
          </p:cNvSpPr>
          <p:nvPr/>
        </p:nvSpPr>
        <p:spPr>
          <a:xfrm>
            <a:off x="8920131" y="1690688"/>
            <a:ext cx="2730500" cy="12096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rgbClr val="FFFFFF"/>
                </a:solidFill>
                <a:latin typeface="Calibri"/>
                <a:ea typeface="Calibri"/>
                <a:cs typeface="Calibri"/>
                <a:sym typeface="Calibri"/>
              </a:defRPr>
            </a:lvl1pPr>
            <a:lvl2pPr marL="723900" indent="-266700" algn="l" defTabSz="914400" rtl="0" eaLnBrk="1" latinLnBrk="0" hangingPunct="1">
              <a:lnSpc>
                <a:spcPct val="90000"/>
              </a:lnSpc>
              <a:spcBef>
                <a:spcPts val="500"/>
              </a:spcBef>
              <a:buClrTx/>
              <a:buFont typeface="Arial" panose="020B0604020202020204" pitchFamily="34" charset="0"/>
              <a:buChar char="•"/>
              <a:defRPr sz="2800" kern="1200">
                <a:solidFill>
                  <a:srgbClr val="FFFFFF"/>
                </a:solidFill>
                <a:latin typeface="Calibri"/>
                <a:ea typeface="Calibri"/>
                <a:cs typeface="Calibri"/>
                <a:sym typeface="Calibri"/>
              </a:defRPr>
            </a:lvl2pPr>
            <a:lvl3pPr marL="1234439" indent="-320039" algn="l" defTabSz="914400" rtl="0" eaLnBrk="1" latinLnBrk="0" hangingPunct="1">
              <a:lnSpc>
                <a:spcPct val="90000"/>
              </a:lnSpc>
              <a:spcBef>
                <a:spcPts val="500"/>
              </a:spcBef>
              <a:buClrTx/>
              <a:buFont typeface="Arial" panose="020B0604020202020204" pitchFamily="34" charset="0"/>
              <a:buChar char="•"/>
              <a:defRPr sz="2800" kern="1200">
                <a:solidFill>
                  <a:srgbClr val="FFFFFF"/>
                </a:solidFill>
                <a:latin typeface="Calibri"/>
                <a:ea typeface="Calibri"/>
                <a:cs typeface="Calibri"/>
                <a:sym typeface="Calibri"/>
              </a:defRPr>
            </a:lvl3pPr>
            <a:lvl4pPr marL="1727200" indent="-355600" algn="l" defTabSz="914400" rtl="0" eaLnBrk="1" latinLnBrk="0" hangingPunct="1">
              <a:lnSpc>
                <a:spcPct val="90000"/>
              </a:lnSpc>
              <a:spcBef>
                <a:spcPts val="500"/>
              </a:spcBef>
              <a:buClrTx/>
              <a:buFont typeface="Arial" panose="020B0604020202020204" pitchFamily="34" charset="0"/>
              <a:buChar char="•"/>
              <a:defRPr sz="2800" kern="1200">
                <a:solidFill>
                  <a:srgbClr val="FFFFFF"/>
                </a:solidFill>
                <a:latin typeface="Calibri"/>
                <a:ea typeface="Calibri"/>
                <a:cs typeface="Calibri"/>
                <a:sym typeface="Calibri"/>
              </a:defRPr>
            </a:lvl4pPr>
            <a:lvl5pPr marL="2184400" indent="-355600" algn="l" defTabSz="914400" rtl="0" eaLnBrk="1" latinLnBrk="0" hangingPunct="1">
              <a:lnSpc>
                <a:spcPct val="90000"/>
              </a:lnSpc>
              <a:spcBef>
                <a:spcPts val="500"/>
              </a:spcBef>
              <a:buClrTx/>
              <a:buFont typeface="Arial" panose="020B0604020202020204" pitchFamily="34" charset="0"/>
              <a:buChar char="•"/>
              <a:defRPr sz="2800" kern="1200">
                <a:solidFill>
                  <a:srgbClr val="FFFFFF"/>
                </a:solidFill>
                <a:latin typeface="Calibri"/>
                <a:ea typeface="Calibri"/>
                <a:cs typeface="Calibri"/>
                <a:sym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3200" smtClean="0">
                <a:latin typeface="Cordia New" charset="0"/>
                <a:ea typeface="Cordia New" charset="0"/>
                <a:cs typeface="Cordia New" charset="0"/>
              </a:rPr>
              <a:t>Diameter: 45 </a:t>
            </a:r>
            <a:r>
              <a:rPr lang="en-US" sz="3200" dirty="0" err="1" smtClean="0">
                <a:latin typeface="Cordia New" charset="0"/>
                <a:ea typeface="Cordia New" charset="0"/>
                <a:cs typeface="Cordia New" charset="0"/>
              </a:rPr>
              <a:t>kpc</a:t>
            </a:r>
            <a:endParaRPr lang="en-US" sz="3200" dirty="0" smtClean="0">
              <a:latin typeface="Cordia New" charset="0"/>
              <a:ea typeface="Cordia New" charset="0"/>
              <a:cs typeface="Cordia New" charset="0"/>
            </a:endParaRPr>
          </a:p>
          <a:p>
            <a:pPr>
              <a:lnSpc>
                <a:spcPct val="100000"/>
              </a:lnSpc>
              <a:spcBef>
                <a:spcPts val="0"/>
              </a:spcBef>
              <a:defRPr/>
            </a:pPr>
            <a:r>
              <a:rPr lang="en-US" sz="3200" dirty="0" smtClean="0">
                <a:latin typeface="Cordia New" charset="0"/>
                <a:ea typeface="Cordia New" charset="0"/>
                <a:cs typeface="Cordia New" charset="0"/>
              </a:rPr>
              <a:t>Radius: 22.5 </a:t>
            </a:r>
            <a:r>
              <a:rPr lang="en-US" sz="3200" dirty="0" err="1" smtClean="0">
                <a:latin typeface="Cordia New" charset="0"/>
                <a:ea typeface="Cordia New" charset="0"/>
                <a:cs typeface="Cordia New" charset="0"/>
              </a:rPr>
              <a:t>kpc</a:t>
            </a:r>
            <a:endParaRPr lang="en-US" sz="3200" dirty="0" smtClean="0">
              <a:latin typeface="Cordia New" charset="0"/>
              <a:ea typeface="Cordia New" charset="0"/>
              <a:cs typeface="Cordia New" charset="0"/>
            </a:endParaRPr>
          </a:p>
          <a:p>
            <a:pPr>
              <a:lnSpc>
                <a:spcPct val="100000"/>
              </a:lnSpc>
              <a:spcBef>
                <a:spcPts val="0"/>
              </a:spcBef>
              <a:defRPr/>
            </a:pPr>
            <a:endParaRPr lang="en-US" sz="3200" dirty="0" smtClean="0">
              <a:latin typeface="Cordia New" charset="0"/>
              <a:ea typeface="Cordia New" charset="0"/>
              <a:cs typeface="Cordia New" charset="0"/>
            </a:endParaRPr>
          </a:p>
        </p:txBody>
      </p:sp>
    </p:spTree>
    <p:extLst>
      <p:ext uri="{BB962C8B-B14F-4D97-AF65-F5344CB8AC3E}">
        <p14:creationId xmlns:p14="http://schemas.microsoft.com/office/powerpoint/2010/main" val="130540368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solidFill>
                  <a:srgbClr val="FFFFFF"/>
                </a:solidFill>
                <a:latin typeface="Angsana New" charset="0"/>
                <a:ea typeface="Angsana New" charset="0"/>
                <a:cs typeface="Angsana New" charset="0"/>
              </a:rPr>
              <a:t>Theory</a:t>
            </a:r>
            <a:endParaRPr lang="en-US" sz="6000" cap="small" dirty="0">
              <a:solidFill>
                <a:srgbClr val="FFFFFF"/>
              </a:solidFill>
              <a:latin typeface="Angsana New" charset="0"/>
              <a:ea typeface="Angsana New" charset="0"/>
              <a:cs typeface="Angsana New" charset="0"/>
            </a:endParaRP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3200" dirty="0" smtClean="0">
              <a:latin typeface="Cordia New" charset="0"/>
              <a:ea typeface="Cordia New" charset="0"/>
              <a:cs typeface="Cordia New" charset="0"/>
            </a:endParaRPr>
          </a:p>
        </p:txBody>
      </p:sp>
      <p:sp>
        <p:nvSpPr>
          <p:cNvPr id="7" name="Footer Placeholder 6"/>
          <p:cNvSpPr>
            <a:spLocks noGrp="1"/>
          </p:cNvSpPr>
          <p:nvPr>
            <p:ph type="ftr" sz="quarter" idx="11"/>
          </p:nvPr>
        </p:nvSpPr>
        <p:spPr/>
        <p:txBody>
          <a:bodyPr/>
          <a:lstStyle/>
          <a:p>
            <a:r>
              <a:rPr lang="en-US" smtClean="0"/>
              <a:t>A Simulated Model: The Cartwheel Galaxy - Introduction</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407300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small" dirty="0" smtClean="0">
                <a:solidFill>
                  <a:srgbClr val="FFFFFF"/>
                </a:solidFill>
                <a:latin typeface="Angsana New" charset="0"/>
                <a:ea typeface="Angsana New" charset="0"/>
                <a:cs typeface="Angsana New" charset="0"/>
              </a:rPr>
              <a:t>Computational Theory</a:t>
            </a:r>
            <a:endParaRPr lang="en-US" sz="6000" cap="small" dirty="0">
              <a:solidFill>
                <a:srgbClr val="FFFFFF"/>
              </a:solidFill>
              <a:latin typeface="Angsana New" charset="0"/>
              <a:ea typeface="Angsana New" charset="0"/>
              <a:cs typeface="Angsana New" charset="0"/>
            </a:endParaRP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3200" dirty="0" smtClean="0">
              <a:latin typeface="Cordia New" charset="0"/>
              <a:ea typeface="Cordia New" charset="0"/>
              <a:cs typeface="Cordia New" charset="0"/>
            </a:endParaRPr>
          </a:p>
        </p:txBody>
      </p:sp>
      <p:sp>
        <p:nvSpPr>
          <p:cNvPr id="7" name="Footer Placeholder 6"/>
          <p:cNvSpPr>
            <a:spLocks noGrp="1"/>
          </p:cNvSpPr>
          <p:nvPr>
            <p:ph type="ftr" sz="quarter" idx="11"/>
          </p:nvPr>
        </p:nvSpPr>
        <p:spPr/>
        <p:txBody>
          <a:bodyPr/>
          <a:lstStyle/>
          <a:p>
            <a:r>
              <a:rPr lang="en-US" smtClean="0"/>
              <a:t>A Simulated Model: The Cartwheel Galaxy - Introduction</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0769166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elestial">
  <a:themeElements>
    <a:clrScheme name="Custom 2">
      <a:dk1>
        <a:srgbClr val="000000"/>
      </a:dk1>
      <a:lt1>
        <a:srgbClr val="FFEDF8"/>
      </a:lt1>
      <a:dk2>
        <a:srgbClr val="6C272E"/>
      </a:dk2>
      <a:lt2>
        <a:srgbClr val="EBC818"/>
      </a:lt2>
      <a:accent1>
        <a:srgbClr val="C16D39"/>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Galaxy Simulation" id="{DF8BCB41-A110-9A49-8CFC-0D64407513A8}" vid="{59C1D910-356B-3742-9B47-BD0B72F82959}"/>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Simulation" id="{DF8BCB41-A110-9A49-8CFC-0D64407513A8}" vid="{45A14D24-D787-8B44-8F28-5EF0D89EFE8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3713</TotalTime>
  <Words>1169</Words>
  <Application>Microsoft Macintosh PowerPoint</Application>
  <PresentationFormat>Widescreen</PresentationFormat>
  <Paragraphs>277</Paragraphs>
  <Slides>36</Slides>
  <Notes>14</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Angsana New</vt:lpstr>
      <vt:lpstr>Calibri</vt:lpstr>
      <vt:lpstr>Calibri Light</vt:lpstr>
      <vt:lpstr>Cordia New</vt:lpstr>
      <vt:lpstr>Trebuchet MS</vt:lpstr>
      <vt:lpstr>Arial</vt:lpstr>
      <vt:lpstr>Celestial</vt:lpstr>
      <vt:lpstr>Office Theme</vt:lpstr>
      <vt:lpstr>A simulated</vt:lpstr>
      <vt:lpstr>Table of Contents</vt:lpstr>
      <vt:lpstr>PowerPoint Presentation</vt:lpstr>
      <vt:lpstr>PowerPoint Presentation</vt:lpstr>
      <vt:lpstr>Introduction</vt:lpstr>
      <vt:lpstr>Purpose</vt:lpstr>
      <vt:lpstr>Observation</vt:lpstr>
      <vt:lpstr>Theory</vt:lpstr>
      <vt:lpstr>Computational Theory</vt:lpstr>
      <vt:lpstr>Galactic Model Exploitation</vt:lpstr>
      <vt:lpstr>Plummer distribution</vt:lpstr>
      <vt:lpstr>Key aspects of the model</vt:lpstr>
      <vt:lpstr>N-Body</vt:lpstr>
      <vt:lpstr>Code Structure</vt:lpstr>
      <vt:lpstr>Containments</vt:lpstr>
      <vt:lpstr>Radial Distribution</vt:lpstr>
      <vt:lpstr>Epicyclic Approximation</vt:lpstr>
      <vt:lpstr>Epicyclic Approximation</vt:lpstr>
      <vt:lpstr>Velocity Dispersion</vt:lpstr>
      <vt:lpstr>Constricting the N-Body Code</vt:lpstr>
      <vt:lpstr>Adiabatic Compression</vt:lpstr>
      <vt:lpstr>An Adiabatic Theory</vt:lpstr>
      <vt:lpstr>An Adiabatic Theory: Continued…</vt:lpstr>
      <vt:lpstr>An Adiabatic Theory: Continued…</vt:lpstr>
      <vt:lpstr>Axisymmetric Rings</vt:lpstr>
      <vt:lpstr>Pseudo-Asymmetric Rings</vt:lpstr>
      <vt:lpstr>MPEG</vt:lpstr>
      <vt:lpstr>Center Verticle </vt:lpstr>
      <vt:lpstr>Center verticle with half mass companion</vt:lpstr>
      <vt:lpstr>Center Vertical with double mass companion</vt:lpstr>
      <vt:lpstr> Companion with  45degree shifted</vt:lpstr>
      <vt:lpstr>Companion 45degree shifted double-mass</vt:lpstr>
      <vt:lpstr>Companion 45degree shifted half-mass</vt:lpstr>
      <vt:lpstr>Works cited:</vt:lpstr>
      <vt:lpstr>Credits:</vt:lpstr>
      <vt:lpstr>Thanks for watching !</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Ring Galaxies</dc:title>
  <dc:creator>Ross J Pappas</dc:creator>
  <cp:lastModifiedBy>Ross J Pappas</cp:lastModifiedBy>
  <cp:revision>86</cp:revision>
  <dcterms:created xsi:type="dcterms:W3CDTF">2017-03-19T09:01:25Z</dcterms:created>
  <dcterms:modified xsi:type="dcterms:W3CDTF">2017-03-24T23:19:38Z</dcterms:modified>
</cp:coreProperties>
</file>